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Lst>
  <p:notesMasterIdLst>
    <p:notesMasterId r:id="rId29"/>
  </p:notesMasterIdLst>
  <p:sldIdLst>
    <p:sldId id="256" r:id="rId2"/>
    <p:sldId id="257" r:id="rId3"/>
    <p:sldId id="258" r:id="rId4"/>
    <p:sldId id="284" r:id="rId5"/>
    <p:sldId id="261" r:id="rId6"/>
    <p:sldId id="303" r:id="rId7"/>
    <p:sldId id="266" r:id="rId8"/>
    <p:sldId id="260" r:id="rId9"/>
    <p:sldId id="304" r:id="rId10"/>
    <p:sldId id="263" r:id="rId11"/>
    <p:sldId id="288" r:id="rId12"/>
    <p:sldId id="291" r:id="rId13"/>
    <p:sldId id="285" r:id="rId14"/>
    <p:sldId id="292" r:id="rId15"/>
    <p:sldId id="267" r:id="rId16"/>
    <p:sldId id="262" r:id="rId17"/>
    <p:sldId id="289" r:id="rId18"/>
    <p:sldId id="290" r:id="rId19"/>
    <p:sldId id="294" r:id="rId20"/>
    <p:sldId id="276" r:id="rId21"/>
    <p:sldId id="296" r:id="rId22"/>
    <p:sldId id="265" r:id="rId23"/>
    <p:sldId id="279" r:id="rId24"/>
    <p:sldId id="299" r:id="rId25"/>
    <p:sldId id="300" r:id="rId26"/>
    <p:sldId id="301" r:id="rId27"/>
    <p:sldId id="302" r:id="rId28"/>
  </p:sldIdLst>
  <p:sldSz cx="9144000" cy="5143500" type="screen16x9"/>
  <p:notesSz cx="6858000" cy="9144000"/>
  <p:embeddedFontLst>
    <p:embeddedFont>
      <p:font typeface="Audiowide" panose="020B0604020202020204" charset="0"/>
      <p:regular r:id="rId30"/>
    </p:embeddedFont>
    <p:embeddedFont>
      <p:font typeface="Bebas Neue" panose="020B0604020202020204" charset="0"/>
      <p:regular r:id="rId31"/>
    </p:embeddedFont>
    <p:embeddedFont>
      <p:font typeface="Gill Sans MT" panose="020B0502020104020203" pitchFamily="34" charset="0"/>
      <p:regular r:id="rId32"/>
      <p:bold r:id="rId33"/>
      <p:italic r:id="rId34"/>
      <p:boldItalic r:id="rId35"/>
    </p:embeddedFont>
    <p:embeddedFont>
      <p:font typeface="Open Sans" panose="020B0606030504020204" pitchFamily="34" charset="0"/>
      <p:regular r:id="rId36"/>
      <p:bold r:id="rId37"/>
      <p:italic r:id="rId38"/>
      <p:boldItalic r:id="rId39"/>
    </p:embeddedFont>
    <p:embeddedFont>
      <p:font typeface="Rubik" panose="020B0604020202020204" charset="-79"/>
      <p:regular r:id="rId40"/>
      <p:bold r:id="rId41"/>
      <p:italic r:id="rId42"/>
      <p:boldItalic r:id="rId43"/>
    </p:embeddedFont>
    <p:embeddedFont>
      <p:font typeface="Tahoma" panose="020B0604030504040204" pitchFamily="34" charset="0"/>
      <p:regular r:id="rId44"/>
      <p:bold r:id="rId45"/>
    </p:embeddedFont>
    <p:embeddedFont>
      <p:font typeface="Verdana" panose="020B0604030504040204" pitchFamily="34" charset="0"/>
      <p:regular r:id="rId46"/>
      <p:bold r:id="rId47"/>
      <p:italic r:id="rId48"/>
      <p:boldItalic r:id="rId49"/>
    </p:embeddedFont>
    <p:embeddedFont>
      <p:font typeface="Wingdings 2" panose="05020102010507070707" pitchFamily="18" charset="2"/>
      <p:regular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3FCF8E4-0B1F-4F3D-8916-3A58AF4443B7}">
  <a:tblStyle styleId="{03FCF8E4-0B1F-4F3D-8916-3A58AF4443B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61" autoAdjust="0"/>
    <p:restoredTop sz="94660"/>
  </p:normalViewPr>
  <p:slideViewPr>
    <p:cSldViewPr snapToGrid="0">
      <p:cViewPr varScale="1">
        <p:scale>
          <a:sx n="138" d="100"/>
          <a:sy n="138" d="100"/>
        </p:scale>
        <p:origin x="822"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font" Target="fonts/font18.fntdata"/><Relationship Id="rId50" Type="http://schemas.openxmlformats.org/officeDocument/2006/relationships/font" Target="fonts/font21.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font" Target="fonts/font15.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font" Target="fonts/font19.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20" Type="http://schemas.openxmlformats.org/officeDocument/2006/relationships/slide" Target="slides/slide19.xml"/><Relationship Id="rId41" Type="http://schemas.openxmlformats.org/officeDocument/2006/relationships/font" Target="fonts/font12.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49" Type="http://schemas.openxmlformats.org/officeDocument/2006/relationships/font" Target="fonts/font20.fntdata"/></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ebanda\Documents\Work\PRD\Research\Employment%20Issues\Graduates%20Employment%20Trend%20Analysis.xlsx" TargetMode="Externa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oleObject" Target="../embeddings/oleObject2.bin"/></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oleObject" Target="file:///C:\Users\ebanda\Documents\Work\PRD\Research\Employment%20Issues\Graduates%20Employment%20Trend%20Analysis.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ebanda\Documents\Work\PRD\Research\Employment%20Issues\Graduates%20Employment%20Trend%20Analysis.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ebanda\Documents\Work\PRD\Research\Employment%20Issues\Graduates%20Employment%20Trend%20Analysis.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ebanda\Documents\Work\PRD\Research\Employment%20Issues\Graduates%20Employment%20Trend%20Analysis.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ebanda\Documents\Work\PRD\Research\Employment%20Issues\Graduates%20Employment%20Trend%20Analysis.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embeddings/oleObject1.bin"/></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Users\ebanda\Documents\Work\PRD\Research\Employment%20Issues\Graduates%20Employment%20Trend%20Analysis.xlsx" TargetMode="Externa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oleObject" Target="file:///C:\Users\ebanda\Documents\Work\PRD\Research\Employment%20Issues\Graduates%20Employment%20Trend%20Analysi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en-US" sz="1800" b="1" i="0" u="none" strike="noStrike" kern="1200" cap="all" spc="0" baseline="0">
                <a:solidFill>
                  <a:sysClr val="windowText" lastClr="000000">
                    <a:lumMod val="75000"/>
                    <a:lumOff val="25000"/>
                  </a:sysClr>
                </a:solidFill>
                <a:effectLst/>
                <a:latin typeface="Audiowide" panose="020B0604020202020204" charset="0"/>
                <a:ea typeface="+mn-ea"/>
                <a:cs typeface="+mn-cs"/>
              </a:defRPr>
            </a:pPr>
            <a:r>
              <a:rPr lang="en-US" sz="1800" b="1" i="0" u="none" strike="noStrike" kern="1200" cap="all" baseline="0">
                <a:solidFill>
                  <a:sysClr val="windowText" lastClr="000000">
                    <a:lumMod val="75000"/>
                    <a:lumOff val="25000"/>
                  </a:sysClr>
                </a:solidFill>
                <a:effectLst/>
                <a:latin typeface="Audiowide" panose="020B0604020202020204" charset="0"/>
                <a:ea typeface="+mn-ea"/>
                <a:cs typeface="+mn-cs"/>
              </a:rPr>
              <a:t>TEVET GRADUATES EMPLOYMENT  TRENDS</a:t>
            </a:r>
          </a:p>
        </c:rich>
      </c:tx>
      <c:layout>
        <c:manualLayout>
          <c:xMode val="edge"/>
          <c:yMode val="edge"/>
          <c:x val="0.2221563549253891"/>
          <c:y val="2.5329280648429583E-2"/>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en-US" sz="1800" b="1" i="0" u="none" strike="noStrike" kern="1200" cap="all" spc="0" baseline="0">
              <a:solidFill>
                <a:sysClr val="windowText" lastClr="000000">
                  <a:lumMod val="75000"/>
                  <a:lumOff val="25000"/>
                </a:sysClr>
              </a:solidFill>
              <a:effectLst/>
              <a:latin typeface="Audiowide" panose="020B0604020202020204" charset="0"/>
              <a:ea typeface="+mn-ea"/>
              <a:cs typeface="+mn-cs"/>
            </a:defRPr>
          </a:pPr>
          <a:endParaRPr lang="en-US"/>
        </a:p>
      </c:txPr>
    </c:title>
    <c:autoTitleDeleted val="0"/>
    <c:plotArea>
      <c:layout/>
      <c:lineChart>
        <c:grouping val="standard"/>
        <c:varyColors val="0"/>
        <c:ser>
          <c:idx val="0"/>
          <c:order val="0"/>
          <c:tx>
            <c:strRef>
              <c:f>'2022 TS'!$V$23</c:f>
              <c:strCache>
                <c:ptCount val="1"/>
                <c:pt idx="0">
                  <c:v>Employed</c:v>
                </c:pt>
              </c:strCache>
            </c:strRef>
          </c:tx>
          <c:spPr>
            <a:ln w="19050"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numRef>
              <c:f>'2022 TS'!$W$22:$AB$22</c:f>
              <c:numCache>
                <c:formatCode>General</c:formatCode>
                <c:ptCount val="6"/>
                <c:pt idx="0">
                  <c:v>2015</c:v>
                </c:pt>
                <c:pt idx="1">
                  <c:v>2016</c:v>
                </c:pt>
                <c:pt idx="2">
                  <c:v>2017</c:v>
                </c:pt>
                <c:pt idx="3">
                  <c:v>2018</c:v>
                </c:pt>
                <c:pt idx="4">
                  <c:v>2021</c:v>
                </c:pt>
                <c:pt idx="5">
                  <c:v>2022</c:v>
                </c:pt>
              </c:numCache>
            </c:numRef>
          </c:cat>
          <c:val>
            <c:numRef>
              <c:f>'2022 TS'!$W$23:$AB$23</c:f>
              <c:numCache>
                <c:formatCode>0%</c:formatCode>
                <c:ptCount val="6"/>
                <c:pt idx="0">
                  <c:v>0.38500000000000001</c:v>
                </c:pt>
                <c:pt idx="1">
                  <c:v>0.82</c:v>
                </c:pt>
                <c:pt idx="2">
                  <c:v>0.81</c:v>
                </c:pt>
                <c:pt idx="3">
                  <c:v>0.57478632478632496</c:v>
                </c:pt>
                <c:pt idx="4">
                  <c:v>0.77136258660508084</c:v>
                </c:pt>
                <c:pt idx="5">
                  <c:v>0.52368421052631575</c:v>
                </c:pt>
              </c:numCache>
            </c:numRef>
          </c:val>
          <c:smooth val="0"/>
          <c:extLst>
            <c:ext xmlns:c16="http://schemas.microsoft.com/office/drawing/2014/chart" uri="{C3380CC4-5D6E-409C-BE32-E72D297353CC}">
              <c16:uniqueId val="{00000000-63E1-4D21-8A8C-B5848FB5D693}"/>
            </c:ext>
          </c:extLst>
        </c:ser>
        <c:dLbls>
          <c:dLblPos val="ctr"/>
          <c:showLegendKey val="0"/>
          <c:showVal val="1"/>
          <c:showCatName val="0"/>
          <c:showSerName val="0"/>
          <c:showPercent val="0"/>
          <c:showBubbleSize val="0"/>
        </c:dLbls>
        <c:marker val="1"/>
        <c:smooth val="0"/>
        <c:axId val="698048128"/>
        <c:axId val="698054968"/>
      </c:lineChart>
      <c:catAx>
        <c:axId val="698048128"/>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dk1">
                    <a:lumMod val="65000"/>
                    <a:lumOff val="35000"/>
                  </a:schemeClr>
                </a:solidFill>
                <a:latin typeface="+mn-lt"/>
                <a:ea typeface="+mn-ea"/>
                <a:cs typeface="+mn-cs"/>
              </a:defRPr>
            </a:pPr>
            <a:endParaRPr lang="en-US"/>
          </a:p>
        </c:txPr>
        <c:crossAx val="698054968"/>
        <c:crosses val="autoZero"/>
        <c:auto val="1"/>
        <c:lblAlgn val="ctr"/>
        <c:lblOffset val="100"/>
        <c:noMultiLvlLbl val="0"/>
      </c:catAx>
      <c:valAx>
        <c:axId val="698054968"/>
        <c:scaling>
          <c:orientation val="minMax"/>
        </c:scaling>
        <c:delete val="1"/>
        <c:axPos val="l"/>
        <c:numFmt formatCode="0%" sourceLinked="1"/>
        <c:majorTickMark val="none"/>
        <c:minorTickMark val="none"/>
        <c:tickLblPos val="nextTo"/>
        <c:crossAx val="6980481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a:effectLst>
                  <a:outerShdw blurRad="50800" dist="38100" dir="5400000" algn="t" rotWithShape="0">
                    <a:srgbClr val="000000">
                      <a:alpha val="40000"/>
                    </a:srgbClr>
                  </a:outerShdw>
                </a:effectLst>
              </a:rPr>
              <a:t>GROSS MONTHLY INCOME OF SELF EMPLOYED GRADUATES</a:t>
            </a:r>
            <a:endParaRPr lang="en-US">
              <a:effectLst/>
            </a:endParaRP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bar"/>
        <c:grouping val="clustered"/>
        <c:varyColors val="0"/>
        <c:ser>
          <c:idx val="0"/>
          <c:order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'Monthly Income-Self'!$J$3:$J$12</c:f>
              <c:strCache>
                <c:ptCount val="10"/>
                <c:pt idx="0">
                  <c:v>180,001 - 200,000 Malawian Kwacha</c:v>
                </c:pt>
                <c:pt idx="1">
                  <c:v>160,001 - 180,000 Malawian Kwacha</c:v>
                </c:pt>
                <c:pt idx="2">
                  <c:v>140,001 - 160,000 Malawian Kwacha</c:v>
                </c:pt>
                <c:pt idx="3">
                  <c:v>120,001 - 140,000 Malawian Kwacha</c:v>
                </c:pt>
                <c:pt idx="4">
                  <c:v>More than 200,000 Malawian Kwacha</c:v>
                </c:pt>
                <c:pt idx="5">
                  <c:v>100,001 - 120,000 Malawian Kwacha</c:v>
                </c:pt>
                <c:pt idx="6">
                  <c:v>≤ 40,000 Malawian Kwacha</c:v>
                </c:pt>
                <c:pt idx="7">
                  <c:v>60,001 - 80,000 Malawian Kwacha</c:v>
                </c:pt>
                <c:pt idx="8">
                  <c:v>80,001 - 100,000 Malawian Kwacha</c:v>
                </c:pt>
                <c:pt idx="9">
                  <c:v>40,001 - 60,000 Malawian Kwacha</c:v>
                </c:pt>
              </c:strCache>
            </c:strRef>
          </c:cat>
          <c:val>
            <c:numRef>
              <c:f>'Monthly Income-Self'!$K$3:$K$12</c:f>
              <c:numCache>
                <c:formatCode>0%</c:formatCode>
                <c:ptCount val="10"/>
                <c:pt idx="0">
                  <c:v>9.0090090090090107E-3</c:v>
                </c:pt>
                <c:pt idx="1">
                  <c:v>2.7027027027027001E-2</c:v>
                </c:pt>
                <c:pt idx="2">
                  <c:v>3.6036036036036001E-2</c:v>
                </c:pt>
                <c:pt idx="3">
                  <c:v>8.1081081081081099E-2</c:v>
                </c:pt>
                <c:pt idx="4">
                  <c:v>0.108108108108108</c:v>
                </c:pt>
                <c:pt idx="5">
                  <c:v>0.117117117117117</c:v>
                </c:pt>
                <c:pt idx="6">
                  <c:v>0.144144144144144</c:v>
                </c:pt>
                <c:pt idx="7">
                  <c:v>0.153153153153153</c:v>
                </c:pt>
                <c:pt idx="8">
                  <c:v>0.153153153153153</c:v>
                </c:pt>
                <c:pt idx="9">
                  <c:v>0.171171171171171</c:v>
                </c:pt>
              </c:numCache>
            </c:numRef>
          </c:val>
          <c:extLst>
            <c:ext xmlns:c16="http://schemas.microsoft.com/office/drawing/2014/chart" uri="{C3380CC4-5D6E-409C-BE32-E72D297353CC}">
              <c16:uniqueId val="{00000000-D07D-4B86-9485-22ECF655ADB0}"/>
            </c:ext>
          </c:extLst>
        </c:ser>
        <c:dLbls>
          <c:showLegendKey val="0"/>
          <c:showVal val="1"/>
          <c:showCatName val="0"/>
          <c:showSerName val="0"/>
          <c:showPercent val="0"/>
          <c:showBubbleSize val="0"/>
        </c:dLbls>
        <c:gapWidth val="150"/>
        <c:overlap val="-25"/>
        <c:axId val="698043088"/>
        <c:axId val="698045608"/>
      </c:barChart>
      <c:catAx>
        <c:axId val="698043088"/>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200" b="0" i="0" u="none" strike="noStrike" kern="1200" baseline="0">
                <a:solidFill>
                  <a:schemeClr val="lt1">
                    <a:lumMod val="85000"/>
                  </a:schemeClr>
                </a:solidFill>
                <a:latin typeface="+mn-lt"/>
                <a:ea typeface="+mn-ea"/>
                <a:cs typeface="+mn-cs"/>
              </a:defRPr>
            </a:pPr>
            <a:endParaRPr lang="en-US"/>
          </a:p>
        </c:txPr>
        <c:crossAx val="698045608"/>
        <c:crosses val="autoZero"/>
        <c:auto val="1"/>
        <c:lblAlgn val="ctr"/>
        <c:lblOffset val="100"/>
        <c:noMultiLvlLbl val="0"/>
      </c:catAx>
      <c:valAx>
        <c:axId val="698045608"/>
        <c:scaling>
          <c:orientation val="minMax"/>
        </c:scaling>
        <c:delete val="1"/>
        <c:axPos val="b"/>
        <c:numFmt formatCode="0%" sourceLinked="1"/>
        <c:majorTickMark val="none"/>
        <c:minorTickMark val="none"/>
        <c:tickLblPos val="nextTo"/>
        <c:crossAx val="6980430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dirty="0">
                <a:effectLst>
                  <a:outerShdw blurRad="50800" dist="38100" dir="5400000" algn="t" rotWithShape="0">
                    <a:srgbClr val="000000">
                      <a:alpha val="40000"/>
                    </a:srgbClr>
                  </a:outerShdw>
                </a:effectLst>
              </a:rPr>
              <a:t>SELF EMPLOYMENT BY ENTERPRISE SIZE</a:t>
            </a:r>
            <a:endParaRPr lang="en-US" dirty="0">
              <a:effectLst/>
            </a:endParaRP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'Enterprize Size_Self'!$J$3:$J$4</c:f>
              <c:strCache>
                <c:ptCount val="2"/>
                <c:pt idx="0">
                  <c:v>Micro</c:v>
                </c:pt>
                <c:pt idx="1">
                  <c:v>Small</c:v>
                </c:pt>
              </c:strCache>
            </c:strRef>
          </c:cat>
          <c:val>
            <c:numRef>
              <c:f>'Enterprize Size_Self'!$K$3:$K$4</c:f>
              <c:numCache>
                <c:formatCode>0%</c:formatCode>
                <c:ptCount val="2"/>
                <c:pt idx="0">
                  <c:v>0.98099999999999998</c:v>
                </c:pt>
                <c:pt idx="1">
                  <c:v>1.9E-2</c:v>
                </c:pt>
              </c:numCache>
            </c:numRef>
          </c:val>
          <c:extLst>
            <c:ext xmlns:c16="http://schemas.microsoft.com/office/drawing/2014/chart" uri="{C3380CC4-5D6E-409C-BE32-E72D297353CC}">
              <c16:uniqueId val="{00000000-77E0-4752-9FB5-EFD78F4C2035}"/>
            </c:ext>
          </c:extLst>
        </c:ser>
        <c:dLbls>
          <c:showLegendKey val="0"/>
          <c:showVal val="1"/>
          <c:showCatName val="0"/>
          <c:showSerName val="0"/>
          <c:showPercent val="0"/>
          <c:showBubbleSize val="0"/>
        </c:dLbls>
        <c:gapWidth val="75"/>
        <c:axId val="696832848"/>
        <c:axId val="696823848"/>
      </c:barChart>
      <c:catAx>
        <c:axId val="696832848"/>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600" b="0" i="0" u="none" strike="noStrike" kern="1200" baseline="0">
                <a:solidFill>
                  <a:schemeClr val="lt1">
                    <a:lumMod val="85000"/>
                  </a:schemeClr>
                </a:solidFill>
                <a:latin typeface="+mn-lt"/>
                <a:ea typeface="+mn-ea"/>
                <a:cs typeface="+mn-cs"/>
              </a:defRPr>
            </a:pPr>
            <a:endParaRPr lang="en-US"/>
          </a:p>
        </c:txPr>
        <c:crossAx val="696823848"/>
        <c:crosses val="autoZero"/>
        <c:auto val="1"/>
        <c:lblAlgn val="ctr"/>
        <c:lblOffset val="100"/>
        <c:noMultiLvlLbl val="0"/>
      </c:catAx>
      <c:valAx>
        <c:axId val="696823848"/>
        <c:scaling>
          <c:orientation val="minMax"/>
        </c:scaling>
        <c:delete val="1"/>
        <c:axPos val="l"/>
        <c:numFmt formatCode="0%" sourceLinked="1"/>
        <c:majorTickMark val="none"/>
        <c:minorTickMark val="none"/>
        <c:tickLblPos val="nextTo"/>
        <c:crossAx val="696832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1" i="0" u="none" strike="noStrike" kern="1200" spc="100" baseline="0">
                <a:solidFill>
                  <a:sysClr val="window" lastClr="FFFFFF">
                    <a:lumMod val="95000"/>
                  </a:sysClr>
                </a:solidFill>
                <a:effectLst>
                  <a:outerShdw blurRad="50800" dist="38100" dir="5400000" algn="t" rotWithShape="0">
                    <a:prstClr val="black">
                      <a:alpha val="40000"/>
                    </a:prstClr>
                  </a:outerShdw>
                </a:effectLst>
                <a:latin typeface="+mn-lt"/>
                <a:ea typeface="+mn-ea"/>
                <a:cs typeface="+mn-cs"/>
              </a:defRPr>
            </a:pPr>
            <a:r>
              <a:rPr lang="en-US" sz="1800" b="1" i="0" cap="all" baseline="0">
                <a:effectLst/>
              </a:rPr>
              <a:t>Employment BY </a:t>
            </a:r>
            <a:r>
              <a:rPr lang="en-US" sz="1800" b="1" i="0" u="none" strike="noStrike" kern="1200" cap="all" spc="100" baseline="0">
                <a:solidFill>
                  <a:sysClr val="window" lastClr="FFFFFF">
                    <a:lumMod val="95000"/>
                  </a:sysClr>
                </a:solidFill>
                <a:effectLst/>
                <a:latin typeface="+mn-lt"/>
                <a:ea typeface="+mn-ea"/>
                <a:cs typeface="+mn-cs"/>
              </a:rPr>
              <a:t>TYPE OF EMPLOYER</a:t>
            </a:r>
          </a:p>
          <a:p>
            <a:pPr marL="0" marR="0" lvl="0" indent="0" algn="ctr" defTabSz="914400" rtl="0" eaLnBrk="1" fontAlgn="auto" latinLnBrk="0" hangingPunct="1">
              <a:lnSpc>
                <a:spcPct val="100000"/>
              </a:lnSpc>
              <a:spcBef>
                <a:spcPts val="0"/>
              </a:spcBef>
              <a:spcAft>
                <a:spcPts val="0"/>
              </a:spcAft>
              <a:buClrTx/>
              <a:buSzTx/>
              <a:buFontTx/>
              <a:buNone/>
              <a:tabLst/>
              <a:defRPr>
                <a:solidFill>
                  <a:sysClr val="window" lastClr="FFFFFF">
                    <a:lumMod val="95000"/>
                  </a:sysClr>
                </a:solidFill>
              </a:defRPr>
            </a:pPr>
            <a:endParaRPr lang="en-US"/>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1" i="0" u="none" strike="noStrike" kern="1200" spc="100" baseline="0">
              <a:solidFill>
                <a:sysClr val="window" lastClr="FFFFFF">
                  <a:lumMod val="95000"/>
                </a:sys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bar"/>
        <c:grouping val="clustered"/>
        <c:varyColors val="0"/>
        <c:ser>
          <c:idx val="0"/>
          <c:order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'Type of Employer'!$D$13:$D$16</c:f>
              <c:strCache>
                <c:ptCount val="4"/>
                <c:pt idx="0">
                  <c:v>Self Employed</c:v>
                </c:pt>
                <c:pt idx="1">
                  <c:v>Other (NGOs etc)</c:v>
                </c:pt>
                <c:pt idx="2">
                  <c:v>Public Sector</c:v>
                </c:pt>
                <c:pt idx="3">
                  <c:v>Private Sector</c:v>
                </c:pt>
              </c:strCache>
            </c:strRef>
          </c:cat>
          <c:val>
            <c:numRef>
              <c:f>'Type of Employer'!$E$13:$E$16</c:f>
              <c:numCache>
                <c:formatCode>0%</c:formatCode>
                <c:ptCount val="4"/>
                <c:pt idx="0">
                  <c:v>2.0066889632107024E-2</c:v>
                </c:pt>
                <c:pt idx="1">
                  <c:v>4.0133779264214048E-2</c:v>
                </c:pt>
                <c:pt idx="2">
                  <c:v>0.25083612040133779</c:v>
                </c:pt>
                <c:pt idx="3">
                  <c:v>0.68896321070234112</c:v>
                </c:pt>
              </c:numCache>
            </c:numRef>
          </c:val>
          <c:extLst>
            <c:ext xmlns:c16="http://schemas.microsoft.com/office/drawing/2014/chart" uri="{C3380CC4-5D6E-409C-BE32-E72D297353CC}">
              <c16:uniqueId val="{00000000-DDC6-4CCE-86C5-49796F32E103}"/>
            </c:ext>
          </c:extLst>
        </c:ser>
        <c:dLbls>
          <c:showLegendKey val="0"/>
          <c:showVal val="1"/>
          <c:showCatName val="0"/>
          <c:showSerName val="0"/>
          <c:showPercent val="0"/>
          <c:showBubbleSize val="0"/>
        </c:dLbls>
        <c:gapWidth val="100"/>
        <c:axId val="696841488"/>
        <c:axId val="696837528"/>
      </c:barChart>
      <c:catAx>
        <c:axId val="696841488"/>
        <c:scaling>
          <c:orientation val="minMax"/>
        </c:scaling>
        <c:delete val="0"/>
        <c:axPos val="l"/>
        <c:numFmt formatCode="General" sourceLinked="1"/>
        <c:majorTickMark val="out"/>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en-US"/>
          </a:p>
        </c:txPr>
        <c:crossAx val="696837528"/>
        <c:crosses val="autoZero"/>
        <c:auto val="1"/>
        <c:lblAlgn val="ctr"/>
        <c:lblOffset val="100"/>
        <c:noMultiLvlLbl val="0"/>
      </c:catAx>
      <c:valAx>
        <c:axId val="696837528"/>
        <c:scaling>
          <c:orientation val="minMax"/>
        </c:scaling>
        <c:delete val="1"/>
        <c:axPos val="b"/>
        <c:numFmt formatCode="0%" sourceLinked="1"/>
        <c:majorTickMark val="none"/>
        <c:minorTickMark val="none"/>
        <c:tickLblPos val="nextTo"/>
        <c:crossAx val="696841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'Enterprise Size'!$J$3:$J$6</c:f>
              <c:strCache>
                <c:ptCount val="4"/>
                <c:pt idx="0">
                  <c:v>Micro</c:v>
                </c:pt>
                <c:pt idx="1">
                  <c:v>Medium</c:v>
                </c:pt>
                <c:pt idx="2">
                  <c:v>Large</c:v>
                </c:pt>
                <c:pt idx="3">
                  <c:v>Small</c:v>
                </c:pt>
              </c:strCache>
            </c:strRef>
          </c:cat>
          <c:val>
            <c:numRef>
              <c:f>'Enterprise Size'!$K$3:$K$6</c:f>
              <c:numCache>
                <c:formatCode>0%</c:formatCode>
                <c:ptCount val="4"/>
                <c:pt idx="0">
                  <c:v>0.13087248322147699</c:v>
                </c:pt>
                <c:pt idx="1">
                  <c:v>0.15436241610738299</c:v>
                </c:pt>
                <c:pt idx="2">
                  <c:v>0.33892617449664497</c:v>
                </c:pt>
                <c:pt idx="3">
                  <c:v>0.37583892617449699</c:v>
                </c:pt>
              </c:numCache>
            </c:numRef>
          </c:val>
          <c:extLst>
            <c:ext xmlns:c16="http://schemas.microsoft.com/office/drawing/2014/chart" uri="{C3380CC4-5D6E-409C-BE32-E72D297353CC}">
              <c16:uniqueId val="{00000000-7EAB-4068-ADD6-716C87CCCB45}"/>
            </c:ext>
          </c:extLst>
        </c:ser>
        <c:dLbls>
          <c:showLegendKey val="0"/>
          <c:showVal val="1"/>
          <c:showCatName val="0"/>
          <c:showSerName val="0"/>
          <c:showPercent val="0"/>
          <c:showBubbleSize val="0"/>
        </c:dLbls>
        <c:gapWidth val="150"/>
        <c:overlap val="-25"/>
        <c:axId val="696830688"/>
        <c:axId val="696831048"/>
      </c:barChart>
      <c:catAx>
        <c:axId val="69683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696831048"/>
        <c:crosses val="autoZero"/>
        <c:auto val="1"/>
        <c:lblAlgn val="ctr"/>
        <c:lblOffset val="100"/>
        <c:noMultiLvlLbl val="0"/>
      </c:catAx>
      <c:valAx>
        <c:axId val="696831048"/>
        <c:scaling>
          <c:orientation val="minMax"/>
        </c:scaling>
        <c:delete val="1"/>
        <c:axPos val="l"/>
        <c:numFmt formatCode="0%" sourceLinked="1"/>
        <c:majorTickMark val="none"/>
        <c:minorTickMark val="none"/>
        <c:tickLblPos val="nextTo"/>
        <c:crossAx val="6968306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dirty="0"/>
              <a:t>EMPLOYMENT TREND BY SECTOR</a:t>
            </a: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bar"/>
        <c:grouping val="clustered"/>
        <c:varyColors val="0"/>
        <c:ser>
          <c:idx val="0"/>
          <c:order val="0"/>
          <c:tx>
            <c:strRef>
              <c:f>'Employment Trend by Sector'!$A$2</c:f>
              <c:strCache>
                <c:ptCount val="1"/>
                <c:pt idx="0">
                  <c:v>Construction</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'Employment Trend by Sector'!$B$1:$F$1</c:f>
              <c:numCache>
                <c:formatCode>General</c:formatCode>
                <c:ptCount val="5"/>
                <c:pt idx="0">
                  <c:v>2015</c:v>
                </c:pt>
                <c:pt idx="1">
                  <c:v>2016</c:v>
                </c:pt>
                <c:pt idx="2">
                  <c:v>2017</c:v>
                </c:pt>
                <c:pt idx="3">
                  <c:v>2018</c:v>
                </c:pt>
                <c:pt idx="4">
                  <c:v>2022</c:v>
                </c:pt>
              </c:numCache>
            </c:numRef>
          </c:cat>
          <c:val>
            <c:numRef>
              <c:f>'Employment Trend by Sector'!$B$2:$F$2</c:f>
              <c:numCache>
                <c:formatCode>0%</c:formatCode>
                <c:ptCount val="5"/>
                <c:pt idx="0">
                  <c:v>0.5</c:v>
                </c:pt>
                <c:pt idx="1">
                  <c:v>0.28999999999999998</c:v>
                </c:pt>
                <c:pt idx="2">
                  <c:v>0.39</c:v>
                </c:pt>
                <c:pt idx="3">
                  <c:v>0.55000000000000004</c:v>
                </c:pt>
                <c:pt idx="4">
                  <c:v>0.08</c:v>
                </c:pt>
              </c:numCache>
            </c:numRef>
          </c:val>
          <c:extLst>
            <c:ext xmlns:c16="http://schemas.microsoft.com/office/drawing/2014/chart" uri="{C3380CC4-5D6E-409C-BE32-E72D297353CC}">
              <c16:uniqueId val="{00000000-6750-4C56-AF96-DD51B32650F7}"/>
            </c:ext>
          </c:extLst>
        </c:ser>
        <c:ser>
          <c:idx val="1"/>
          <c:order val="1"/>
          <c:tx>
            <c:strRef>
              <c:f>'Employment Trend by Sector'!$A$3</c:f>
              <c:strCache>
                <c:ptCount val="1"/>
                <c:pt idx="0">
                  <c:v>Manufacturing</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'Employment Trend by Sector'!$B$1:$F$1</c:f>
              <c:numCache>
                <c:formatCode>General</c:formatCode>
                <c:ptCount val="5"/>
                <c:pt idx="0">
                  <c:v>2015</c:v>
                </c:pt>
                <c:pt idx="1">
                  <c:v>2016</c:v>
                </c:pt>
                <c:pt idx="2">
                  <c:v>2017</c:v>
                </c:pt>
                <c:pt idx="3">
                  <c:v>2018</c:v>
                </c:pt>
                <c:pt idx="4">
                  <c:v>2022</c:v>
                </c:pt>
              </c:numCache>
            </c:numRef>
          </c:cat>
          <c:val>
            <c:numRef>
              <c:f>'Employment Trend by Sector'!$B$3:$F$3</c:f>
              <c:numCache>
                <c:formatCode>0%</c:formatCode>
                <c:ptCount val="5"/>
                <c:pt idx="0" formatCode="0.00%">
                  <c:v>0.16700000000000001</c:v>
                </c:pt>
                <c:pt idx="1">
                  <c:v>0.16</c:v>
                </c:pt>
                <c:pt idx="2">
                  <c:v>0.23</c:v>
                </c:pt>
                <c:pt idx="3">
                  <c:v>0.12</c:v>
                </c:pt>
                <c:pt idx="4">
                  <c:v>7.0000000000000007E-2</c:v>
                </c:pt>
              </c:numCache>
            </c:numRef>
          </c:val>
          <c:extLst>
            <c:ext xmlns:c16="http://schemas.microsoft.com/office/drawing/2014/chart" uri="{C3380CC4-5D6E-409C-BE32-E72D297353CC}">
              <c16:uniqueId val="{00000001-6750-4C56-AF96-DD51B32650F7}"/>
            </c:ext>
          </c:extLst>
        </c:ser>
        <c:ser>
          <c:idx val="2"/>
          <c:order val="2"/>
          <c:tx>
            <c:strRef>
              <c:f>'Employment Trend by Sector'!$A$4</c:f>
              <c:strCache>
                <c:ptCount val="1"/>
                <c:pt idx="0">
                  <c:v>Tourism</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'Employment Trend by Sector'!$B$1:$F$1</c:f>
              <c:numCache>
                <c:formatCode>General</c:formatCode>
                <c:ptCount val="5"/>
                <c:pt idx="0">
                  <c:v>2015</c:v>
                </c:pt>
                <c:pt idx="1">
                  <c:v>2016</c:v>
                </c:pt>
                <c:pt idx="2">
                  <c:v>2017</c:v>
                </c:pt>
                <c:pt idx="3">
                  <c:v>2018</c:v>
                </c:pt>
                <c:pt idx="4">
                  <c:v>2022</c:v>
                </c:pt>
              </c:numCache>
            </c:numRef>
          </c:cat>
          <c:val>
            <c:numRef>
              <c:f>'Employment Trend by Sector'!$B$4:$F$4</c:f>
              <c:numCache>
                <c:formatCode>0%</c:formatCode>
                <c:ptCount val="5"/>
                <c:pt idx="0" formatCode="0.00%">
                  <c:v>0.16700000000000001</c:v>
                </c:pt>
                <c:pt idx="1">
                  <c:v>0.16</c:v>
                </c:pt>
                <c:pt idx="2">
                  <c:v>0.08</c:v>
                </c:pt>
                <c:pt idx="3">
                  <c:v>0.02</c:v>
                </c:pt>
                <c:pt idx="4">
                  <c:v>0.25</c:v>
                </c:pt>
              </c:numCache>
            </c:numRef>
          </c:val>
          <c:extLst>
            <c:ext xmlns:c16="http://schemas.microsoft.com/office/drawing/2014/chart" uri="{C3380CC4-5D6E-409C-BE32-E72D297353CC}">
              <c16:uniqueId val="{00000002-6750-4C56-AF96-DD51B32650F7}"/>
            </c:ext>
          </c:extLst>
        </c:ser>
        <c:dLbls>
          <c:showLegendKey val="0"/>
          <c:showVal val="1"/>
          <c:showCatName val="0"/>
          <c:showSerName val="0"/>
          <c:showPercent val="0"/>
          <c:showBubbleSize val="0"/>
        </c:dLbls>
        <c:gapWidth val="100"/>
        <c:axId val="433082720"/>
        <c:axId val="433087040"/>
      </c:barChart>
      <c:catAx>
        <c:axId val="433082720"/>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400" b="0" i="0" u="none" strike="noStrike" kern="1200" baseline="0">
                <a:solidFill>
                  <a:schemeClr val="lt1">
                    <a:lumMod val="85000"/>
                  </a:schemeClr>
                </a:solidFill>
                <a:latin typeface="+mn-lt"/>
                <a:ea typeface="+mn-ea"/>
                <a:cs typeface="+mn-cs"/>
              </a:defRPr>
            </a:pPr>
            <a:endParaRPr lang="en-US"/>
          </a:p>
        </c:txPr>
        <c:crossAx val="433087040"/>
        <c:crosses val="autoZero"/>
        <c:auto val="1"/>
        <c:lblAlgn val="ctr"/>
        <c:lblOffset val="100"/>
        <c:noMultiLvlLbl val="0"/>
      </c:catAx>
      <c:valAx>
        <c:axId val="433087040"/>
        <c:scaling>
          <c:orientation val="minMax"/>
        </c:scaling>
        <c:delete val="1"/>
        <c:axPos val="b"/>
        <c:majorGridlines>
          <c:spPr>
            <a:ln w="9525" cap="flat" cmpd="sng" algn="ctr">
              <a:solidFill>
                <a:schemeClr val="lt1">
                  <a:lumMod val="95000"/>
                  <a:alpha val="10000"/>
                </a:schemeClr>
              </a:solidFill>
              <a:round/>
            </a:ln>
            <a:effectLst/>
          </c:spPr>
        </c:majorGridlines>
        <c:numFmt formatCode="0%" sourceLinked="1"/>
        <c:majorTickMark val="none"/>
        <c:minorTickMark val="none"/>
        <c:tickLblPos val="nextTo"/>
        <c:crossAx val="4330827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lt1">
                  <a:lumMod val="8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a:effectLst>
                  <a:outerShdw blurRad="50800" dist="38100" dir="5400000" algn="t" rotWithShape="0">
                    <a:srgbClr val="000000">
                      <a:alpha val="40000"/>
                    </a:srgbClr>
                  </a:outerShdw>
                </a:effectLst>
              </a:rPr>
              <a:t>SELF EMPLOYMENT BY ECONOMIC SECTOR</a:t>
            </a:r>
            <a:endParaRPr lang="en-US">
              <a:effectLst/>
            </a:endParaRPr>
          </a:p>
        </c:rich>
      </c:tx>
      <c:layout>
        <c:manualLayout>
          <c:xMode val="edge"/>
          <c:yMode val="edge"/>
          <c:x val="0.10563414742648695"/>
          <c:y val="3.833333333333333E-2"/>
        </c:manualLayout>
      </c:layout>
      <c:overlay val="0"/>
      <c:spPr>
        <a:noFill/>
        <a:ln>
          <a:noFill/>
        </a:ln>
        <a:effectLst/>
      </c:spPr>
      <c:txPr>
        <a:bodyPr rot="0" spcFirstLastPara="1" vertOverflow="ellipsis" vert="horz" wrap="square" anchor="ctr" anchorCtr="1"/>
        <a:lstStyle/>
        <a:p>
          <a:pPr algn="ct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bar"/>
        <c:grouping val="clustered"/>
        <c:varyColors val="0"/>
        <c:ser>
          <c:idx val="0"/>
          <c:order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'Economic Sector-Self'!$L$3:$L$11</c:f>
              <c:strCache>
                <c:ptCount val="9"/>
                <c:pt idx="0">
                  <c:v>Agriculture, forestry and fishing</c:v>
                </c:pt>
                <c:pt idx="1">
                  <c:v>Electricity and water supply</c:v>
                </c:pt>
                <c:pt idx="2">
                  <c:v>Information and communication</c:v>
                </c:pt>
                <c:pt idx="3">
                  <c:v>Wholesale and retail trade</c:v>
                </c:pt>
                <c:pt idx="4">
                  <c:v>Accommodation and food services</c:v>
                </c:pt>
                <c:pt idx="5">
                  <c:v>Transportation and storage</c:v>
                </c:pt>
                <c:pt idx="6">
                  <c:v>Manufacturing</c:v>
                </c:pt>
                <c:pt idx="7">
                  <c:v>Other</c:v>
                </c:pt>
                <c:pt idx="8">
                  <c:v>Construction</c:v>
                </c:pt>
              </c:strCache>
            </c:strRef>
          </c:cat>
          <c:val>
            <c:numRef>
              <c:f>'Economic Sector-Self'!$M$3:$M$11</c:f>
              <c:numCache>
                <c:formatCode>0%</c:formatCode>
                <c:ptCount val="9"/>
                <c:pt idx="0">
                  <c:v>1.7857142857142901E-2</c:v>
                </c:pt>
                <c:pt idx="1">
                  <c:v>4.4642857142857102E-2</c:v>
                </c:pt>
                <c:pt idx="2">
                  <c:v>4.4642857142857102E-2</c:v>
                </c:pt>
                <c:pt idx="3">
                  <c:v>7.1428571428571397E-2</c:v>
                </c:pt>
                <c:pt idx="4">
                  <c:v>7.1428571428571397E-2</c:v>
                </c:pt>
                <c:pt idx="5">
                  <c:v>8.9285714285714302E-2</c:v>
                </c:pt>
                <c:pt idx="6">
                  <c:v>0.11607142857142901</c:v>
                </c:pt>
                <c:pt idx="7">
                  <c:v>0.23214285714285701</c:v>
                </c:pt>
                <c:pt idx="8">
                  <c:v>0.3125</c:v>
                </c:pt>
              </c:numCache>
            </c:numRef>
          </c:val>
          <c:extLst>
            <c:ext xmlns:c16="http://schemas.microsoft.com/office/drawing/2014/chart" uri="{C3380CC4-5D6E-409C-BE32-E72D297353CC}">
              <c16:uniqueId val="{00000000-4CAE-4211-B17D-B48BE5BF6735}"/>
            </c:ext>
          </c:extLst>
        </c:ser>
        <c:dLbls>
          <c:showLegendKey val="0"/>
          <c:showVal val="1"/>
          <c:showCatName val="0"/>
          <c:showSerName val="0"/>
          <c:showPercent val="0"/>
          <c:showBubbleSize val="0"/>
        </c:dLbls>
        <c:gapWidth val="150"/>
        <c:overlap val="-25"/>
        <c:axId val="858435832"/>
        <c:axId val="858436192"/>
      </c:barChart>
      <c:catAx>
        <c:axId val="858435832"/>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400" b="0" i="0" u="none" strike="noStrike" kern="1200" baseline="0">
                <a:solidFill>
                  <a:schemeClr val="lt1">
                    <a:lumMod val="85000"/>
                  </a:schemeClr>
                </a:solidFill>
                <a:latin typeface="+mn-lt"/>
                <a:ea typeface="+mn-ea"/>
                <a:cs typeface="+mn-cs"/>
              </a:defRPr>
            </a:pPr>
            <a:endParaRPr lang="en-US"/>
          </a:p>
        </c:txPr>
        <c:crossAx val="858436192"/>
        <c:crosses val="autoZero"/>
        <c:auto val="1"/>
        <c:lblAlgn val="ctr"/>
        <c:lblOffset val="100"/>
        <c:noMultiLvlLbl val="0"/>
      </c:catAx>
      <c:valAx>
        <c:axId val="858436192"/>
        <c:scaling>
          <c:orientation val="minMax"/>
        </c:scaling>
        <c:delete val="1"/>
        <c:axPos val="b"/>
        <c:numFmt formatCode="0%" sourceLinked="1"/>
        <c:majorTickMark val="none"/>
        <c:minorTickMark val="none"/>
        <c:tickLblPos val="nextTo"/>
        <c:crossAx val="8584358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0610673665791778E-2"/>
          <c:y val="0.16113090030412866"/>
          <c:w val="0.94806999125109359"/>
          <c:h val="0.61498432487605714"/>
        </c:manualLayout>
      </c:layout>
      <c:barChart>
        <c:barDir val="col"/>
        <c:grouping val="stacked"/>
        <c:varyColors val="0"/>
        <c:ser>
          <c:idx val="0"/>
          <c:order val="0"/>
          <c:tx>
            <c:v>Employed </c:v>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Sheet1!$D$5:$D$16</c:f>
              <c:strCache>
                <c:ptCount val="12"/>
                <c:pt idx="1">
                  <c:v>VBR</c:v>
                </c:pt>
                <c:pt idx="2">
                  <c:v>PAD</c:v>
                </c:pt>
                <c:pt idx="3">
                  <c:v>AMM</c:v>
                </c:pt>
                <c:pt idx="4">
                  <c:v>F&amp;W</c:v>
                </c:pt>
                <c:pt idx="5">
                  <c:v>AAS</c:v>
                </c:pt>
                <c:pt idx="6">
                  <c:v>TFD</c:v>
                </c:pt>
                <c:pt idx="7">
                  <c:v>BRL</c:v>
                </c:pt>
                <c:pt idx="8">
                  <c:v>CRJ</c:v>
                </c:pt>
                <c:pt idx="9">
                  <c:v>MCM</c:v>
                </c:pt>
                <c:pt idx="10">
                  <c:v>PL</c:v>
                </c:pt>
                <c:pt idx="11">
                  <c:v>RAC</c:v>
                </c:pt>
              </c:strCache>
            </c:strRef>
          </c:cat>
          <c:val>
            <c:numRef>
              <c:f>Sheet1!$E$5:$E$16</c:f>
              <c:numCache>
                <c:formatCode>0%</c:formatCode>
                <c:ptCount val="12"/>
                <c:pt idx="0" formatCode="General">
                  <c:v>0</c:v>
                </c:pt>
                <c:pt idx="1">
                  <c:v>0.25</c:v>
                </c:pt>
                <c:pt idx="2">
                  <c:v>0.4</c:v>
                </c:pt>
                <c:pt idx="3">
                  <c:v>0.55000000000000004</c:v>
                </c:pt>
                <c:pt idx="4">
                  <c:v>0.49</c:v>
                </c:pt>
                <c:pt idx="5">
                  <c:v>0.52</c:v>
                </c:pt>
                <c:pt idx="6">
                  <c:v>0.54</c:v>
                </c:pt>
                <c:pt idx="7">
                  <c:v>0.56000000000000005</c:v>
                </c:pt>
                <c:pt idx="8">
                  <c:v>0.62</c:v>
                </c:pt>
                <c:pt idx="9">
                  <c:v>0.64</c:v>
                </c:pt>
                <c:pt idx="10">
                  <c:v>0.7</c:v>
                </c:pt>
                <c:pt idx="11">
                  <c:v>0.83</c:v>
                </c:pt>
              </c:numCache>
            </c:numRef>
          </c:val>
          <c:extLst>
            <c:ext xmlns:c16="http://schemas.microsoft.com/office/drawing/2014/chart" uri="{C3380CC4-5D6E-409C-BE32-E72D297353CC}">
              <c16:uniqueId val="{00000000-84BF-421B-92C1-0341771299DB}"/>
            </c:ext>
          </c:extLst>
        </c:ser>
        <c:ser>
          <c:idx val="1"/>
          <c:order val="1"/>
          <c:tx>
            <c:v>Unemployed </c:v>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Sheet1!$D$5:$D$16</c:f>
              <c:strCache>
                <c:ptCount val="12"/>
                <c:pt idx="1">
                  <c:v>VBR</c:v>
                </c:pt>
                <c:pt idx="2">
                  <c:v>PAD</c:v>
                </c:pt>
                <c:pt idx="3">
                  <c:v>AMM</c:v>
                </c:pt>
                <c:pt idx="4">
                  <c:v>F&amp;W</c:v>
                </c:pt>
                <c:pt idx="5">
                  <c:v>AAS</c:v>
                </c:pt>
                <c:pt idx="6">
                  <c:v>TFD</c:v>
                </c:pt>
                <c:pt idx="7">
                  <c:v>BRL</c:v>
                </c:pt>
                <c:pt idx="8">
                  <c:v>CRJ</c:v>
                </c:pt>
                <c:pt idx="9">
                  <c:v>MCM</c:v>
                </c:pt>
                <c:pt idx="10">
                  <c:v>PL</c:v>
                </c:pt>
                <c:pt idx="11">
                  <c:v>RAC</c:v>
                </c:pt>
              </c:strCache>
            </c:strRef>
          </c:cat>
          <c:val>
            <c:numRef>
              <c:f>Sheet1!$F$5:$F$16</c:f>
              <c:numCache>
                <c:formatCode>0%</c:formatCode>
                <c:ptCount val="12"/>
                <c:pt idx="0" formatCode="General">
                  <c:v>0</c:v>
                </c:pt>
                <c:pt idx="1">
                  <c:v>0.75</c:v>
                </c:pt>
                <c:pt idx="2">
                  <c:v>0.6</c:v>
                </c:pt>
                <c:pt idx="3">
                  <c:v>0.45</c:v>
                </c:pt>
                <c:pt idx="4">
                  <c:v>0.51</c:v>
                </c:pt>
                <c:pt idx="5">
                  <c:v>0.48</c:v>
                </c:pt>
                <c:pt idx="6">
                  <c:v>0.46</c:v>
                </c:pt>
                <c:pt idx="7">
                  <c:v>0.44</c:v>
                </c:pt>
                <c:pt idx="8">
                  <c:v>0.38</c:v>
                </c:pt>
                <c:pt idx="9">
                  <c:v>0.36</c:v>
                </c:pt>
                <c:pt idx="10">
                  <c:v>0.3</c:v>
                </c:pt>
                <c:pt idx="11">
                  <c:v>0.17</c:v>
                </c:pt>
              </c:numCache>
            </c:numRef>
          </c:val>
          <c:extLst>
            <c:ext xmlns:c16="http://schemas.microsoft.com/office/drawing/2014/chart" uri="{C3380CC4-5D6E-409C-BE32-E72D297353CC}">
              <c16:uniqueId val="{00000001-84BF-421B-92C1-0341771299DB}"/>
            </c:ext>
          </c:extLst>
        </c:ser>
        <c:dLbls>
          <c:dLblPos val="ctr"/>
          <c:showLegendKey val="0"/>
          <c:showVal val="1"/>
          <c:showCatName val="0"/>
          <c:showSerName val="0"/>
          <c:showPercent val="0"/>
          <c:showBubbleSize val="0"/>
        </c:dLbls>
        <c:gapWidth val="150"/>
        <c:overlap val="100"/>
        <c:axId val="745139120"/>
        <c:axId val="745140368"/>
      </c:barChart>
      <c:catAx>
        <c:axId val="74513912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745140368"/>
        <c:crosses val="autoZero"/>
        <c:auto val="1"/>
        <c:lblAlgn val="ctr"/>
        <c:lblOffset val="100"/>
        <c:noMultiLvlLbl val="0"/>
      </c:catAx>
      <c:valAx>
        <c:axId val="74514036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74513912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Sheet14!$B$3</c:f>
              <c:strCache>
                <c:ptCount val="1"/>
                <c:pt idx="0">
                  <c:v>Employed</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Sheet14!$A$4:$A$21</c:f>
              <c:strCache>
                <c:ptCount val="18"/>
                <c:pt idx="0">
                  <c:v>VBR</c:v>
                </c:pt>
                <c:pt idx="1">
                  <c:v>MVM</c:v>
                </c:pt>
                <c:pt idx="2">
                  <c:v>Painting</c:v>
                </c:pt>
                <c:pt idx="3">
                  <c:v>RAC</c:v>
                </c:pt>
                <c:pt idx="4">
                  <c:v>AAS</c:v>
                </c:pt>
                <c:pt idx="5">
                  <c:v>EIE</c:v>
                </c:pt>
                <c:pt idx="6">
                  <c:v>TFD</c:v>
                </c:pt>
                <c:pt idx="7">
                  <c:v>FBW</c:v>
                </c:pt>
                <c:pt idx="8">
                  <c:v>AMM</c:v>
                </c:pt>
                <c:pt idx="9">
                  <c:v>ICT</c:v>
                </c:pt>
                <c:pt idx="10">
                  <c:v>FPR</c:v>
                </c:pt>
                <c:pt idx="11">
                  <c:v>BRL</c:v>
                </c:pt>
                <c:pt idx="12">
                  <c:v>GFT</c:v>
                </c:pt>
                <c:pt idx="13">
                  <c:v>Accounting</c:v>
                </c:pt>
                <c:pt idx="14">
                  <c:v>CRJ</c:v>
                </c:pt>
                <c:pt idx="15">
                  <c:v>Cosmotology</c:v>
                </c:pt>
                <c:pt idx="16">
                  <c:v>PL</c:v>
                </c:pt>
                <c:pt idx="17">
                  <c:v>MCM</c:v>
                </c:pt>
              </c:strCache>
            </c:strRef>
          </c:cat>
          <c:val>
            <c:numRef>
              <c:f>Sheet14!$B$4:$B$21</c:f>
              <c:numCache>
                <c:formatCode>0%</c:formatCode>
                <c:ptCount val="18"/>
                <c:pt idx="0">
                  <c:v>0.25</c:v>
                </c:pt>
                <c:pt idx="1">
                  <c:v>0.48623853211009171</c:v>
                </c:pt>
                <c:pt idx="2">
                  <c:v>0.53846153846153855</c:v>
                </c:pt>
                <c:pt idx="3">
                  <c:v>0.54545454545454541</c:v>
                </c:pt>
                <c:pt idx="4">
                  <c:v>0.57647058823529407</c:v>
                </c:pt>
                <c:pt idx="5">
                  <c:v>0.65671641791044777</c:v>
                </c:pt>
                <c:pt idx="6">
                  <c:v>0.66666666666666674</c:v>
                </c:pt>
                <c:pt idx="7">
                  <c:v>0.7</c:v>
                </c:pt>
                <c:pt idx="8">
                  <c:v>0.72580645161290325</c:v>
                </c:pt>
                <c:pt idx="9">
                  <c:v>0.73913043478260865</c:v>
                </c:pt>
                <c:pt idx="10">
                  <c:v>0.7441860465116279</c:v>
                </c:pt>
                <c:pt idx="11">
                  <c:v>0.80701754385964919</c:v>
                </c:pt>
                <c:pt idx="12">
                  <c:v>0.81481481481481477</c:v>
                </c:pt>
                <c:pt idx="13">
                  <c:v>0.83333333333333337</c:v>
                </c:pt>
                <c:pt idx="14">
                  <c:v>0.84848484848484851</c:v>
                </c:pt>
                <c:pt idx="15">
                  <c:v>0.8666666666666667</c:v>
                </c:pt>
                <c:pt idx="16">
                  <c:v>0.93103448275862066</c:v>
                </c:pt>
                <c:pt idx="17">
                  <c:v>1</c:v>
                </c:pt>
              </c:numCache>
            </c:numRef>
          </c:val>
          <c:extLst>
            <c:ext xmlns:c16="http://schemas.microsoft.com/office/drawing/2014/chart" uri="{C3380CC4-5D6E-409C-BE32-E72D297353CC}">
              <c16:uniqueId val="{00000000-8B1A-498C-A07A-B88179F4843B}"/>
            </c:ext>
          </c:extLst>
        </c:ser>
        <c:ser>
          <c:idx val="1"/>
          <c:order val="1"/>
          <c:tx>
            <c:strRef>
              <c:f>Sheet14!$C$3</c:f>
              <c:strCache>
                <c:ptCount val="1"/>
                <c:pt idx="0">
                  <c:v>Unemployed</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Sheet14!$A$4:$A$21</c:f>
              <c:strCache>
                <c:ptCount val="18"/>
                <c:pt idx="0">
                  <c:v>VBR</c:v>
                </c:pt>
                <c:pt idx="1">
                  <c:v>MVM</c:v>
                </c:pt>
                <c:pt idx="2">
                  <c:v>Painting</c:v>
                </c:pt>
                <c:pt idx="3">
                  <c:v>RAC</c:v>
                </c:pt>
                <c:pt idx="4">
                  <c:v>AAS</c:v>
                </c:pt>
                <c:pt idx="5">
                  <c:v>EIE</c:v>
                </c:pt>
                <c:pt idx="6">
                  <c:v>TFD</c:v>
                </c:pt>
                <c:pt idx="7">
                  <c:v>FBW</c:v>
                </c:pt>
                <c:pt idx="8">
                  <c:v>AMM</c:v>
                </c:pt>
                <c:pt idx="9">
                  <c:v>ICT</c:v>
                </c:pt>
                <c:pt idx="10">
                  <c:v>FPR</c:v>
                </c:pt>
                <c:pt idx="11">
                  <c:v>BRL</c:v>
                </c:pt>
                <c:pt idx="12">
                  <c:v>GFT</c:v>
                </c:pt>
                <c:pt idx="13">
                  <c:v>Accounting</c:v>
                </c:pt>
                <c:pt idx="14">
                  <c:v>CRJ</c:v>
                </c:pt>
                <c:pt idx="15">
                  <c:v>Cosmotology</c:v>
                </c:pt>
                <c:pt idx="16">
                  <c:v>PL</c:v>
                </c:pt>
                <c:pt idx="17">
                  <c:v>MCM</c:v>
                </c:pt>
              </c:strCache>
            </c:strRef>
          </c:cat>
          <c:val>
            <c:numRef>
              <c:f>Sheet14!$C$4:$C$21</c:f>
              <c:numCache>
                <c:formatCode>0%</c:formatCode>
                <c:ptCount val="18"/>
                <c:pt idx="0">
                  <c:v>0.75</c:v>
                </c:pt>
                <c:pt idx="1">
                  <c:v>0.51376146788990829</c:v>
                </c:pt>
                <c:pt idx="2">
                  <c:v>0.46153846153846151</c:v>
                </c:pt>
                <c:pt idx="3">
                  <c:v>0.45454545454545453</c:v>
                </c:pt>
                <c:pt idx="4">
                  <c:v>0.42352941176470588</c:v>
                </c:pt>
                <c:pt idx="5">
                  <c:v>0.34328358208955223</c:v>
                </c:pt>
                <c:pt idx="6">
                  <c:v>0.33333333333333326</c:v>
                </c:pt>
                <c:pt idx="7">
                  <c:v>0.3</c:v>
                </c:pt>
                <c:pt idx="8">
                  <c:v>0.27419354838709675</c:v>
                </c:pt>
                <c:pt idx="9">
                  <c:v>0.2608695652173913</c:v>
                </c:pt>
                <c:pt idx="10">
                  <c:v>0.2558139534883721</c:v>
                </c:pt>
                <c:pt idx="11">
                  <c:v>0.19298245614035087</c:v>
                </c:pt>
                <c:pt idx="12">
                  <c:v>0.1851851851851852</c:v>
                </c:pt>
                <c:pt idx="13">
                  <c:v>0.16666666666666663</c:v>
                </c:pt>
                <c:pt idx="14">
                  <c:v>0.15151515151515152</c:v>
                </c:pt>
                <c:pt idx="15">
                  <c:v>0.13333333333333333</c:v>
                </c:pt>
                <c:pt idx="16">
                  <c:v>6.8965517241379309E-2</c:v>
                </c:pt>
                <c:pt idx="17">
                  <c:v>0</c:v>
                </c:pt>
              </c:numCache>
            </c:numRef>
          </c:val>
          <c:extLst>
            <c:ext xmlns:c16="http://schemas.microsoft.com/office/drawing/2014/chart" uri="{C3380CC4-5D6E-409C-BE32-E72D297353CC}">
              <c16:uniqueId val="{00000001-8B1A-498C-A07A-B88179F4843B}"/>
            </c:ext>
          </c:extLst>
        </c:ser>
        <c:dLbls>
          <c:dLblPos val="ctr"/>
          <c:showLegendKey val="0"/>
          <c:showVal val="1"/>
          <c:showCatName val="0"/>
          <c:showSerName val="0"/>
          <c:showPercent val="0"/>
          <c:showBubbleSize val="0"/>
        </c:dLbls>
        <c:gapWidth val="150"/>
        <c:overlap val="100"/>
        <c:axId val="645643056"/>
        <c:axId val="2060136464"/>
      </c:barChart>
      <c:catAx>
        <c:axId val="645643056"/>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00" b="0" i="0" u="none" strike="noStrike" kern="1200" cap="all" baseline="0">
                <a:solidFill>
                  <a:schemeClr val="dk1">
                    <a:lumMod val="75000"/>
                    <a:lumOff val="25000"/>
                  </a:schemeClr>
                </a:solidFill>
                <a:latin typeface="+mn-lt"/>
                <a:ea typeface="+mn-ea"/>
                <a:cs typeface="+mn-cs"/>
              </a:defRPr>
            </a:pPr>
            <a:endParaRPr lang="en-US"/>
          </a:p>
        </c:txPr>
        <c:crossAx val="2060136464"/>
        <c:crosses val="autoZero"/>
        <c:auto val="1"/>
        <c:lblAlgn val="ctr"/>
        <c:lblOffset val="100"/>
        <c:noMultiLvlLbl val="0"/>
      </c:catAx>
      <c:valAx>
        <c:axId val="206013646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645643056"/>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200" b="0" i="0" u="none" strike="noStrike" kern="1200" baseline="0">
                <a:solidFill>
                  <a:schemeClr val="dk1">
                    <a:lumMod val="75000"/>
                    <a:lumOff val="2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dk1">
                    <a:lumMod val="75000"/>
                    <a:lumOff val="25000"/>
                  </a:schemeClr>
                </a:solidFill>
                <a:latin typeface="+mn-lt"/>
                <a:ea typeface="+mn-ea"/>
                <a:cs typeface="+mn-cs"/>
              </a:defRPr>
            </a:pPr>
            <a:endParaRPr lang="en-US"/>
          </a:p>
        </c:txPr>
      </c:legendEntry>
      <c:layout>
        <c:manualLayout>
          <c:xMode val="edge"/>
          <c:yMode val="edge"/>
          <c:x val="0.26554245851142927"/>
          <c:y val="0.88326137291750917"/>
          <c:w val="0.34059991869144446"/>
          <c:h val="0.10615667943319775"/>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lumMod val="75000"/>
                    <a:lumOff val="25000"/>
                  </a:sysClr>
                </a:solidFill>
                <a:latin typeface="+mn-lt"/>
                <a:ea typeface="+mn-ea"/>
                <a:cs typeface="+mn-cs"/>
              </a:defRPr>
            </a:pPr>
            <a:r>
              <a:rPr lang="en-US" sz="1800" b="1" i="0" cap="all" baseline="0" dirty="0">
                <a:effectLst/>
              </a:rPr>
              <a:t>2020 GRADUATES Employment Status by Trade</a:t>
            </a:r>
            <a:endParaRPr lang="en-US" dirty="0">
              <a:effectLst/>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lumMod val="75000"/>
                  <a:lumOff val="25000"/>
                </a:sysClr>
              </a:solidFill>
              <a:latin typeface="+mn-lt"/>
              <a:ea typeface="+mn-ea"/>
              <a:cs typeface="+mn-cs"/>
            </a:defRPr>
          </a:pPr>
          <a:endParaRPr lang="en-US"/>
        </a:p>
      </c:txPr>
    </c:title>
    <c:autoTitleDeleted val="0"/>
    <c:plotArea>
      <c:layout/>
      <c:barChart>
        <c:barDir val="col"/>
        <c:grouping val="stacked"/>
        <c:varyColors val="0"/>
        <c:ser>
          <c:idx val="0"/>
          <c:order val="0"/>
          <c:tx>
            <c:strRef>
              <c:f>'2022 TS Ranked'!$A$2</c:f>
              <c:strCache>
                <c:ptCount val="1"/>
                <c:pt idx="0">
                  <c:v>Employed</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'2022 TS Ranked'!$B$1:$V$1</c:f>
              <c:strCache>
                <c:ptCount val="21"/>
                <c:pt idx="0">
                  <c:v>HIV/AIDS MGT</c:v>
                </c:pt>
                <c:pt idx="1">
                  <c:v>CDVT</c:v>
                </c:pt>
                <c:pt idx="2">
                  <c:v>PLB</c:v>
                </c:pt>
                <c:pt idx="3">
                  <c:v>AMM</c:v>
                </c:pt>
                <c:pt idx="4">
                  <c:v>GFT</c:v>
                </c:pt>
                <c:pt idx="5">
                  <c:v>RAC</c:v>
                </c:pt>
                <c:pt idx="6">
                  <c:v>ICT</c:v>
                </c:pt>
                <c:pt idx="7">
                  <c:v>FW</c:v>
                </c:pt>
                <c:pt idx="8">
                  <c:v>AAS</c:v>
                </c:pt>
                <c:pt idx="9">
                  <c:v>BRL</c:v>
                </c:pt>
                <c:pt idx="10">
                  <c:v>PCKRY</c:v>
                </c:pt>
                <c:pt idx="11">
                  <c:v>EIE</c:v>
                </c:pt>
                <c:pt idx="12">
                  <c:v>HM</c:v>
                </c:pt>
                <c:pt idx="13">
                  <c:v>MCM</c:v>
                </c:pt>
                <c:pt idx="14">
                  <c:v>TTM</c:v>
                </c:pt>
                <c:pt idx="15">
                  <c:v>FP</c:v>
                </c:pt>
                <c:pt idx="16">
                  <c:v>CRJ</c:v>
                </c:pt>
                <c:pt idx="17">
                  <c:v>PD</c:v>
                </c:pt>
                <c:pt idx="18">
                  <c:v>TFD</c:v>
                </c:pt>
                <c:pt idx="19">
                  <c:v>ACC</c:v>
                </c:pt>
                <c:pt idx="20">
                  <c:v>FO</c:v>
                </c:pt>
              </c:strCache>
            </c:strRef>
          </c:cat>
          <c:val>
            <c:numRef>
              <c:f>'2022 TS Ranked'!$B$2:$V$2</c:f>
              <c:numCache>
                <c:formatCode>0%</c:formatCode>
                <c:ptCount val="21"/>
                <c:pt idx="0">
                  <c:v>0.21428571428571427</c:v>
                </c:pt>
                <c:pt idx="1">
                  <c:v>0.28947368421052633</c:v>
                </c:pt>
                <c:pt idx="2">
                  <c:v>0.36363636363636365</c:v>
                </c:pt>
                <c:pt idx="3">
                  <c:v>0.39080459770114945</c:v>
                </c:pt>
                <c:pt idx="4">
                  <c:v>0.41176470588235292</c:v>
                </c:pt>
                <c:pt idx="5">
                  <c:v>0.42857142857142855</c:v>
                </c:pt>
                <c:pt idx="6">
                  <c:v>0.47</c:v>
                </c:pt>
                <c:pt idx="7">
                  <c:v>0.47826086956521741</c:v>
                </c:pt>
                <c:pt idx="8">
                  <c:v>0.49397590361445781</c:v>
                </c:pt>
                <c:pt idx="9">
                  <c:v>0.48780487804878048</c:v>
                </c:pt>
                <c:pt idx="10">
                  <c:v>0.5</c:v>
                </c:pt>
                <c:pt idx="11">
                  <c:v>0.51388888888888884</c:v>
                </c:pt>
                <c:pt idx="12">
                  <c:v>0.5730337078651685</c:v>
                </c:pt>
                <c:pt idx="13">
                  <c:v>0.6470588235294118</c:v>
                </c:pt>
                <c:pt idx="14">
                  <c:v>0.66666666666666663</c:v>
                </c:pt>
                <c:pt idx="15">
                  <c:v>0.70833333333333337</c:v>
                </c:pt>
                <c:pt idx="16">
                  <c:v>0.76119402985074625</c:v>
                </c:pt>
                <c:pt idx="17">
                  <c:v>0.8</c:v>
                </c:pt>
                <c:pt idx="18">
                  <c:v>0.81481481481481477</c:v>
                </c:pt>
                <c:pt idx="19">
                  <c:v>0.83333333333333337</c:v>
                </c:pt>
                <c:pt idx="20">
                  <c:v>0.8571428571428571</c:v>
                </c:pt>
              </c:numCache>
            </c:numRef>
          </c:val>
          <c:extLst>
            <c:ext xmlns:c16="http://schemas.microsoft.com/office/drawing/2014/chart" uri="{C3380CC4-5D6E-409C-BE32-E72D297353CC}">
              <c16:uniqueId val="{00000000-4856-42A0-83ED-5A748B3F547C}"/>
            </c:ext>
          </c:extLst>
        </c:ser>
        <c:ser>
          <c:idx val="1"/>
          <c:order val="1"/>
          <c:tx>
            <c:strRef>
              <c:f>'2022 TS Ranked'!$A$3</c:f>
              <c:strCache>
                <c:ptCount val="1"/>
                <c:pt idx="0">
                  <c:v>Unemployed</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'2022 TS Ranked'!$B$1:$V$1</c:f>
              <c:strCache>
                <c:ptCount val="21"/>
                <c:pt idx="0">
                  <c:v>HIV/AIDS MGT</c:v>
                </c:pt>
                <c:pt idx="1">
                  <c:v>CDVT</c:v>
                </c:pt>
                <c:pt idx="2">
                  <c:v>PLB</c:v>
                </c:pt>
                <c:pt idx="3">
                  <c:v>AMM</c:v>
                </c:pt>
                <c:pt idx="4">
                  <c:v>GFT</c:v>
                </c:pt>
                <c:pt idx="5">
                  <c:v>RAC</c:v>
                </c:pt>
                <c:pt idx="6">
                  <c:v>ICT</c:v>
                </c:pt>
                <c:pt idx="7">
                  <c:v>FW</c:v>
                </c:pt>
                <c:pt idx="8">
                  <c:v>AAS</c:v>
                </c:pt>
                <c:pt idx="9">
                  <c:v>BRL</c:v>
                </c:pt>
                <c:pt idx="10">
                  <c:v>PCKRY</c:v>
                </c:pt>
                <c:pt idx="11">
                  <c:v>EIE</c:v>
                </c:pt>
                <c:pt idx="12">
                  <c:v>HM</c:v>
                </c:pt>
                <c:pt idx="13">
                  <c:v>MCM</c:v>
                </c:pt>
                <c:pt idx="14">
                  <c:v>TTM</c:v>
                </c:pt>
                <c:pt idx="15">
                  <c:v>FP</c:v>
                </c:pt>
                <c:pt idx="16">
                  <c:v>CRJ</c:v>
                </c:pt>
                <c:pt idx="17">
                  <c:v>PD</c:v>
                </c:pt>
                <c:pt idx="18">
                  <c:v>TFD</c:v>
                </c:pt>
                <c:pt idx="19">
                  <c:v>ACC</c:v>
                </c:pt>
                <c:pt idx="20">
                  <c:v>FO</c:v>
                </c:pt>
              </c:strCache>
            </c:strRef>
          </c:cat>
          <c:val>
            <c:numRef>
              <c:f>'2022 TS Ranked'!$B$3:$V$3</c:f>
              <c:numCache>
                <c:formatCode>0%</c:formatCode>
                <c:ptCount val="21"/>
                <c:pt idx="0">
                  <c:v>0.7857142857142857</c:v>
                </c:pt>
                <c:pt idx="1">
                  <c:v>0.71052631578947367</c:v>
                </c:pt>
                <c:pt idx="2">
                  <c:v>0.63636363636363635</c:v>
                </c:pt>
                <c:pt idx="3">
                  <c:v>0.60919540229885061</c:v>
                </c:pt>
                <c:pt idx="4">
                  <c:v>0.58823529411764708</c:v>
                </c:pt>
                <c:pt idx="5">
                  <c:v>0.5714285714285714</c:v>
                </c:pt>
                <c:pt idx="6">
                  <c:v>0.53</c:v>
                </c:pt>
                <c:pt idx="7">
                  <c:v>0.52173913043478259</c:v>
                </c:pt>
                <c:pt idx="8">
                  <c:v>0.50602409638554213</c:v>
                </c:pt>
                <c:pt idx="9">
                  <c:v>0.51219512195121952</c:v>
                </c:pt>
                <c:pt idx="10">
                  <c:v>0.5</c:v>
                </c:pt>
                <c:pt idx="11">
                  <c:v>0.4861111111111111</c:v>
                </c:pt>
                <c:pt idx="12">
                  <c:v>0.42696629213483145</c:v>
                </c:pt>
                <c:pt idx="13">
                  <c:v>0.35294117647058826</c:v>
                </c:pt>
                <c:pt idx="14">
                  <c:v>0.33333333333333331</c:v>
                </c:pt>
                <c:pt idx="15">
                  <c:v>0.29166666666666669</c:v>
                </c:pt>
                <c:pt idx="16">
                  <c:v>0.23880597014925373</c:v>
                </c:pt>
                <c:pt idx="17">
                  <c:v>0.2</c:v>
                </c:pt>
                <c:pt idx="18">
                  <c:v>0.18518518518518517</c:v>
                </c:pt>
                <c:pt idx="19">
                  <c:v>0.16666666666666666</c:v>
                </c:pt>
                <c:pt idx="20">
                  <c:v>0.14285714285714285</c:v>
                </c:pt>
              </c:numCache>
            </c:numRef>
          </c:val>
          <c:extLst>
            <c:ext xmlns:c16="http://schemas.microsoft.com/office/drawing/2014/chart" uri="{C3380CC4-5D6E-409C-BE32-E72D297353CC}">
              <c16:uniqueId val="{00000001-4856-42A0-83ED-5A748B3F547C}"/>
            </c:ext>
          </c:extLst>
        </c:ser>
        <c:dLbls>
          <c:dLblPos val="ctr"/>
          <c:showLegendKey val="0"/>
          <c:showVal val="1"/>
          <c:showCatName val="0"/>
          <c:showSerName val="0"/>
          <c:showPercent val="0"/>
          <c:showBubbleSize val="0"/>
        </c:dLbls>
        <c:gapWidth val="150"/>
        <c:overlap val="100"/>
        <c:axId val="647142472"/>
        <c:axId val="647145712"/>
      </c:barChart>
      <c:catAx>
        <c:axId val="64714247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400" b="0" i="0" u="none" strike="noStrike" kern="1200" cap="all" baseline="0">
                <a:solidFill>
                  <a:schemeClr val="dk1">
                    <a:lumMod val="75000"/>
                    <a:lumOff val="25000"/>
                  </a:schemeClr>
                </a:solidFill>
                <a:latin typeface="+mn-lt"/>
                <a:ea typeface="+mn-ea"/>
                <a:cs typeface="+mn-cs"/>
              </a:defRPr>
            </a:pPr>
            <a:endParaRPr lang="en-US"/>
          </a:p>
        </c:txPr>
        <c:crossAx val="647145712"/>
        <c:crosses val="autoZero"/>
        <c:auto val="1"/>
        <c:lblAlgn val="ctr"/>
        <c:lblOffset val="100"/>
        <c:noMultiLvlLbl val="0"/>
      </c:catAx>
      <c:valAx>
        <c:axId val="647145712"/>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647142472"/>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6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sz="1800" b="1" i="0" baseline="0">
                <a:effectLst>
                  <a:outerShdw blurRad="50800" dist="38100" dir="5400000" algn="t" rotWithShape="0">
                    <a:srgbClr val="000000">
                      <a:alpha val="40000"/>
                    </a:srgbClr>
                  </a:outerShdw>
                </a:effectLst>
              </a:rPr>
              <a:t>GROSS MONTHLY INCOME OF WAGE EMPLOYED GRADUATES</a:t>
            </a:r>
            <a:endParaRPr lang="en-US">
              <a:effectLst/>
            </a:endParaRPr>
          </a:p>
        </c:rich>
      </c:tx>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bar"/>
        <c:grouping val="clustered"/>
        <c:varyColors val="0"/>
        <c:ser>
          <c:idx val="0"/>
          <c:order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a:gradFill>
            <a:ln>
              <a:noFill/>
            </a:ln>
            <a:effectLst>
              <a:outerShdw blurRad="57150" dist="19050" dir="5400000" algn="ctr" rotWithShape="0">
                <a:srgbClr val="000000">
                  <a:alpha val="63000"/>
                </a:srgbClr>
              </a:outerShdw>
            </a:effectLst>
            <a:scene3d>
              <a:camera prst="orthographicFront" fov="0">
                <a:rot lat="0" lon="0" rev="0"/>
              </a:camera>
              <a:lightRig rig="brightRoom" dir="tl">
                <a:rot lat="0" lon="0" rev="5400000"/>
              </a:lightRig>
            </a:scene3d>
            <a:sp3d contourW="12700">
              <a:bevelT w="25400" h="50800" prst="angle"/>
              <a:contourClr>
                <a:scrgbClr r="0" g="0" b="0"/>
              </a:contourClr>
            </a:sp3d>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'Monthly Income-Wage'!$J$3:$J$12</c:f>
              <c:strCache>
                <c:ptCount val="10"/>
                <c:pt idx="0">
                  <c:v>≤ 40,000 Malawian Kwacha</c:v>
                </c:pt>
                <c:pt idx="1">
                  <c:v>160,001 - 180,000 Malawian Kwacha</c:v>
                </c:pt>
                <c:pt idx="2">
                  <c:v>40,001 - 60,000 Malawian Kwacha</c:v>
                </c:pt>
                <c:pt idx="3">
                  <c:v>60,001 - 80,000 Malawian Kwacha</c:v>
                </c:pt>
                <c:pt idx="4">
                  <c:v>140,001 - 160,000 Malawian Kwacha</c:v>
                </c:pt>
                <c:pt idx="5">
                  <c:v>120,001 - 140,000 Malawian Kwacha</c:v>
                </c:pt>
                <c:pt idx="6">
                  <c:v>More than 200,000 Malawian Kwacha</c:v>
                </c:pt>
                <c:pt idx="7">
                  <c:v>180,001 - 200,000 Malawian Kwacha</c:v>
                </c:pt>
                <c:pt idx="8">
                  <c:v>80,001 - 100,000 Malawian Kwacha</c:v>
                </c:pt>
                <c:pt idx="9">
                  <c:v>100,001 - 120,000 Malawian Kwacha</c:v>
                </c:pt>
              </c:strCache>
            </c:strRef>
          </c:cat>
          <c:val>
            <c:numRef>
              <c:f>'Monthly Income-Wage'!$K$3:$K$12</c:f>
              <c:numCache>
                <c:formatCode>0%</c:formatCode>
                <c:ptCount val="10"/>
                <c:pt idx="0">
                  <c:v>9.9667774086378697E-3</c:v>
                </c:pt>
                <c:pt idx="1">
                  <c:v>5.9800664451827197E-2</c:v>
                </c:pt>
                <c:pt idx="2">
                  <c:v>6.9767441860465101E-2</c:v>
                </c:pt>
                <c:pt idx="3">
                  <c:v>8.6378737541528194E-2</c:v>
                </c:pt>
                <c:pt idx="4">
                  <c:v>8.6378737541528194E-2</c:v>
                </c:pt>
                <c:pt idx="5">
                  <c:v>0.102990033222591</c:v>
                </c:pt>
                <c:pt idx="6">
                  <c:v>0.112956810631229</c:v>
                </c:pt>
                <c:pt idx="7">
                  <c:v>0.12956810631229199</c:v>
                </c:pt>
                <c:pt idx="8">
                  <c:v>0.15614617940199302</c:v>
                </c:pt>
                <c:pt idx="9">
                  <c:v>0.18604651162790697</c:v>
                </c:pt>
              </c:numCache>
            </c:numRef>
          </c:val>
          <c:extLst>
            <c:ext xmlns:c16="http://schemas.microsoft.com/office/drawing/2014/chart" uri="{C3380CC4-5D6E-409C-BE32-E72D297353CC}">
              <c16:uniqueId val="{00000000-891F-4524-A104-7F1EEEA7A260}"/>
            </c:ext>
          </c:extLst>
        </c:ser>
        <c:dLbls>
          <c:showLegendKey val="0"/>
          <c:showVal val="1"/>
          <c:showCatName val="0"/>
          <c:showSerName val="0"/>
          <c:showPercent val="0"/>
          <c:showBubbleSize val="0"/>
        </c:dLbls>
        <c:gapWidth val="150"/>
        <c:overlap val="-25"/>
        <c:axId val="696811608"/>
        <c:axId val="696820608"/>
      </c:barChart>
      <c:catAx>
        <c:axId val="696811608"/>
        <c:scaling>
          <c:orientation val="minMax"/>
        </c:scaling>
        <c:delete val="0"/>
        <c:axPos val="l"/>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200" b="0" i="0" u="none" strike="noStrike" kern="1200" baseline="0">
                <a:solidFill>
                  <a:schemeClr val="lt1">
                    <a:lumMod val="85000"/>
                  </a:schemeClr>
                </a:solidFill>
                <a:latin typeface="+mn-lt"/>
                <a:ea typeface="+mn-ea"/>
                <a:cs typeface="+mn-cs"/>
              </a:defRPr>
            </a:pPr>
            <a:endParaRPr lang="en-US"/>
          </a:p>
        </c:txPr>
        <c:crossAx val="696820608"/>
        <c:crosses val="autoZero"/>
        <c:auto val="1"/>
        <c:lblAlgn val="ctr"/>
        <c:lblOffset val="100"/>
        <c:noMultiLvlLbl val="0"/>
      </c:catAx>
      <c:valAx>
        <c:axId val="696820608"/>
        <c:scaling>
          <c:orientation val="minMax"/>
        </c:scaling>
        <c:delete val="1"/>
        <c:axPos val="b"/>
        <c:numFmt formatCode="0%" sourceLinked="1"/>
        <c:majorTickMark val="none"/>
        <c:minorTickMark val="none"/>
        <c:tickLblPos val="nextTo"/>
        <c:crossAx val="6968116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11.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300">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300">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00">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22">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1dc07f0c12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1dc07f0c12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11683936ab3_0_3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11683936ab3_0_3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11683936ab3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11683936ab3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g117e33622ba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7" name="Google Shape;717;g117e33622b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11723b054b7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11723b054b7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429997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1891ec2d840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1891ec2d840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11683936ab3_0_2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g11683936ab3_0_2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11683936ab3_0_2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g11683936ab3_0_2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9562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11683936ab3_0_2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g11683936ab3_0_2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39445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11683936ab3_0_22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g11683936ab3_0_2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45895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1892bdbd0b7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1892bdbd0b7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1dc07f0c124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1dc07f0c124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11723b054b7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11723b054b7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11723b054b7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11723b054b7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71691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11683936ab3_0_2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11683936ab3_0_2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11723b054b7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11723b054b7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db0f9523dd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db0f9523dd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11723b054b7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11723b054b7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0190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125" y="1678892"/>
            <a:ext cx="6240600" cy="1286400"/>
          </a:xfrm>
          <a:prstGeom prst="rect">
            <a:avLst/>
          </a:prstGeom>
        </p:spPr>
        <p:txBody>
          <a:bodyPr spcFirstLastPara="1" wrap="square" lIns="91425" tIns="91425" rIns="91425" bIns="91425" anchor="ctr" anchorCtr="0">
            <a:noAutofit/>
          </a:bodyPr>
          <a:lstStyle>
            <a:lvl1pPr lvl="0" rtl="0">
              <a:lnSpc>
                <a:spcPct val="115000"/>
              </a:lnSpc>
              <a:spcBef>
                <a:spcPts val="0"/>
              </a:spcBef>
              <a:spcAft>
                <a:spcPts val="0"/>
              </a:spcAft>
              <a:buSzPts val="8500"/>
              <a:buNone/>
              <a:defRPr sz="4600"/>
            </a:lvl1pPr>
            <a:lvl2pPr lvl="1" algn="ctr" rtl="0">
              <a:spcBef>
                <a:spcPts val="0"/>
              </a:spcBef>
              <a:spcAft>
                <a:spcPts val="0"/>
              </a:spcAft>
              <a:buSzPts val="8500"/>
              <a:buNone/>
              <a:defRPr sz="8500"/>
            </a:lvl2pPr>
            <a:lvl3pPr lvl="2" algn="ctr" rtl="0">
              <a:spcBef>
                <a:spcPts val="0"/>
              </a:spcBef>
              <a:spcAft>
                <a:spcPts val="0"/>
              </a:spcAft>
              <a:buSzPts val="8500"/>
              <a:buNone/>
              <a:defRPr sz="8500"/>
            </a:lvl3pPr>
            <a:lvl4pPr lvl="3" algn="ctr" rtl="0">
              <a:spcBef>
                <a:spcPts val="0"/>
              </a:spcBef>
              <a:spcAft>
                <a:spcPts val="0"/>
              </a:spcAft>
              <a:buSzPts val="8500"/>
              <a:buNone/>
              <a:defRPr sz="8500"/>
            </a:lvl4pPr>
            <a:lvl5pPr lvl="4" algn="ctr" rtl="0">
              <a:spcBef>
                <a:spcPts val="0"/>
              </a:spcBef>
              <a:spcAft>
                <a:spcPts val="0"/>
              </a:spcAft>
              <a:buSzPts val="8500"/>
              <a:buNone/>
              <a:defRPr sz="8500"/>
            </a:lvl5pPr>
            <a:lvl6pPr lvl="5" algn="ctr" rtl="0">
              <a:spcBef>
                <a:spcPts val="0"/>
              </a:spcBef>
              <a:spcAft>
                <a:spcPts val="0"/>
              </a:spcAft>
              <a:buSzPts val="8500"/>
              <a:buNone/>
              <a:defRPr sz="8500"/>
            </a:lvl6pPr>
            <a:lvl7pPr lvl="6" algn="ctr" rtl="0">
              <a:spcBef>
                <a:spcPts val="0"/>
              </a:spcBef>
              <a:spcAft>
                <a:spcPts val="0"/>
              </a:spcAft>
              <a:buSzPts val="8500"/>
              <a:buNone/>
              <a:defRPr sz="8500"/>
            </a:lvl7pPr>
            <a:lvl8pPr lvl="7" algn="ctr" rtl="0">
              <a:spcBef>
                <a:spcPts val="0"/>
              </a:spcBef>
              <a:spcAft>
                <a:spcPts val="0"/>
              </a:spcAft>
              <a:buSzPts val="8500"/>
              <a:buNone/>
              <a:defRPr sz="8500"/>
            </a:lvl8pPr>
            <a:lvl9pPr lvl="8" algn="ctr" rtl="0">
              <a:spcBef>
                <a:spcPts val="0"/>
              </a:spcBef>
              <a:spcAft>
                <a:spcPts val="0"/>
              </a:spcAft>
              <a:buSzPts val="8500"/>
              <a:buNone/>
              <a:defRPr sz="8500"/>
            </a:lvl9pPr>
          </a:lstStyle>
          <a:p>
            <a:endParaRPr/>
          </a:p>
        </p:txBody>
      </p:sp>
      <p:sp>
        <p:nvSpPr>
          <p:cNvPr id="10" name="Google Shape;10;p2"/>
          <p:cNvSpPr txBox="1">
            <a:spLocks noGrp="1"/>
          </p:cNvSpPr>
          <p:nvPr>
            <p:ph type="subTitle" idx="1"/>
          </p:nvPr>
        </p:nvSpPr>
        <p:spPr>
          <a:xfrm>
            <a:off x="713225" y="2965292"/>
            <a:ext cx="6240600" cy="460200"/>
          </a:xfrm>
          <a:prstGeom prst="rect">
            <a:avLst/>
          </a:prstGeom>
          <a:noFill/>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1600"/>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CUSTOM_12">
    <p:bg>
      <p:bgPr>
        <a:gradFill>
          <a:gsLst>
            <a:gs pos="0">
              <a:srgbClr val="D9D9D9"/>
            </a:gs>
            <a:gs pos="100000">
              <a:schemeClr val="lt1"/>
            </a:gs>
          </a:gsLst>
          <a:lin ang="2698631" scaled="0"/>
        </a:gradFill>
        <a:effectLst/>
      </p:bgPr>
    </p:bg>
    <p:spTree>
      <p:nvGrpSpPr>
        <p:cNvPr id="1" name="Shape 46"/>
        <p:cNvGrpSpPr/>
        <p:nvPr/>
      </p:nvGrpSpPr>
      <p:grpSpPr>
        <a:xfrm>
          <a:off x="0" y="0"/>
          <a:ext cx="0" cy="0"/>
          <a:chOff x="0" y="0"/>
          <a:chExt cx="0" cy="0"/>
        </a:xfrm>
      </p:grpSpPr>
      <p:sp>
        <p:nvSpPr>
          <p:cNvPr id="47" name="Google Shape;47;p13"/>
          <p:cNvSpPr/>
          <p:nvPr/>
        </p:nvSpPr>
        <p:spPr>
          <a:xfrm>
            <a:off x="-100" y="390675"/>
            <a:ext cx="9144000" cy="4434000"/>
          </a:xfrm>
          <a:prstGeom prst="rect">
            <a:avLst/>
          </a:prstGeom>
          <a:gradFill>
            <a:gsLst>
              <a:gs pos="0">
                <a:srgbClr val="FFFFFF">
                  <a:alpha val="25490"/>
                  <a:alpha val="13100"/>
                </a:srgbClr>
              </a:gs>
              <a:gs pos="43000">
                <a:schemeClr val="lt1">
                  <a:alpha val="13100"/>
                </a:schemeClr>
              </a:gs>
              <a:gs pos="100000">
                <a:schemeClr val="lt1">
                  <a:alpha val="13100"/>
                </a:scheme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8" name="Google Shape;48;p13"/>
          <p:cNvPicPr preferRelativeResize="0"/>
          <p:nvPr/>
        </p:nvPicPr>
        <p:blipFill rotWithShape="1">
          <a:blip r:embed="rId2">
            <a:alphaModFix/>
          </a:blip>
          <a:srcRect l="71818" t="90" b="-532"/>
          <a:stretch/>
        </p:blipFill>
        <p:spPr>
          <a:xfrm rot="-5400000">
            <a:off x="3006824" y="3294425"/>
            <a:ext cx="599976" cy="3111574"/>
          </a:xfrm>
          <a:prstGeom prst="rect">
            <a:avLst/>
          </a:prstGeom>
          <a:noFill/>
          <a:ln>
            <a:noFill/>
          </a:ln>
        </p:spPr>
      </p:pic>
      <p:sp>
        <p:nvSpPr>
          <p:cNvPr id="49" name="Google Shape;49;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50" name="Google Shape;50;p13"/>
          <p:cNvSpPr txBox="1">
            <a:spLocks noGrp="1"/>
          </p:cNvSpPr>
          <p:nvPr>
            <p:ph type="title" idx="2"/>
          </p:nvPr>
        </p:nvSpPr>
        <p:spPr>
          <a:xfrm>
            <a:off x="1572079" y="1443677"/>
            <a:ext cx="2834700" cy="3936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000">
                <a:latin typeface="Audiowide"/>
                <a:ea typeface="Audiowide"/>
                <a:cs typeface="Audiowide"/>
                <a:sym typeface="Audiowid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51" name="Google Shape;51;p13"/>
          <p:cNvSpPr txBox="1">
            <a:spLocks noGrp="1"/>
          </p:cNvSpPr>
          <p:nvPr>
            <p:ph type="title" idx="3"/>
          </p:nvPr>
        </p:nvSpPr>
        <p:spPr>
          <a:xfrm>
            <a:off x="5589299" y="1443675"/>
            <a:ext cx="2834700" cy="3936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000">
                <a:latin typeface="Audiowide"/>
                <a:ea typeface="Audiowide"/>
                <a:cs typeface="Audiowide"/>
                <a:sym typeface="Audiowid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52" name="Google Shape;52;p13"/>
          <p:cNvSpPr txBox="1">
            <a:spLocks noGrp="1"/>
          </p:cNvSpPr>
          <p:nvPr>
            <p:ph type="subTitle" idx="1"/>
          </p:nvPr>
        </p:nvSpPr>
        <p:spPr>
          <a:xfrm>
            <a:off x="1572078" y="1687070"/>
            <a:ext cx="28347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3" name="Google Shape;53;p13"/>
          <p:cNvSpPr txBox="1">
            <a:spLocks noGrp="1"/>
          </p:cNvSpPr>
          <p:nvPr>
            <p:ph type="subTitle" idx="4"/>
          </p:nvPr>
        </p:nvSpPr>
        <p:spPr>
          <a:xfrm>
            <a:off x="5589299" y="1687075"/>
            <a:ext cx="28347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4" name="Google Shape;54;p13"/>
          <p:cNvSpPr txBox="1">
            <a:spLocks noGrp="1"/>
          </p:cNvSpPr>
          <p:nvPr>
            <p:ph type="title" idx="5"/>
          </p:nvPr>
        </p:nvSpPr>
        <p:spPr>
          <a:xfrm>
            <a:off x="1572079" y="2587177"/>
            <a:ext cx="2834700" cy="3936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000">
                <a:latin typeface="Audiowide"/>
                <a:ea typeface="Audiowide"/>
                <a:cs typeface="Audiowide"/>
                <a:sym typeface="Audiowid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55" name="Google Shape;55;p13"/>
          <p:cNvSpPr txBox="1">
            <a:spLocks noGrp="1"/>
          </p:cNvSpPr>
          <p:nvPr>
            <p:ph type="title" idx="6"/>
          </p:nvPr>
        </p:nvSpPr>
        <p:spPr>
          <a:xfrm>
            <a:off x="5589299" y="2587175"/>
            <a:ext cx="2834700" cy="3936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000">
                <a:latin typeface="Audiowide"/>
                <a:ea typeface="Audiowide"/>
                <a:cs typeface="Audiowide"/>
                <a:sym typeface="Audiowid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56" name="Google Shape;56;p13"/>
          <p:cNvSpPr txBox="1">
            <a:spLocks noGrp="1"/>
          </p:cNvSpPr>
          <p:nvPr>
            <p:ph type="subTitle" idx="7"/>
          </p:nvPr>
        </p:nvSpPr>
        <p:spPr>
          <a:xfrm>
            <a:off x="1572110" y="2830570"/>
            <a:ext cx="28347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7" name="Google Shape;57;p13"/>
          <p:cNvSpPr txBox="1">
            <a:spLocks noGrp="1"/>
          </p:cNvSpPr>
          <p:nvPr>
            <p:ph type="subTitle" idx="8"/>
          </p:nvPr>
        </p:nvSpPr>
        <p:spPr>
          <a:xfrm>
            <a:off x="5589305" y="2830575"/>
            <a:ext cx="28347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8" name="Google Shape;58;p13"/>
          <p:cNvSpPr txBox="1">
            <a:spLocks noGrp="1"/>
          </p:cNvSpPr>
          <p:nvPr>
            <p:ph type="title" idx="9" hasCustomPrompt="1"/>
          </p:nvPr>
        </p:nvSpPr>
        <p:spPr>
          <a:xfrm>
            <a:off x="719992" y="1445443"/>
            <a:ext cx="775800" cy="7758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4000"/>
              <a:buNone/>
              <a:defRPr sz="2400">
                <a:solidFill>
                  <a:schemeClr val="dk2"/>
                </a:solidFill>
                <a:latin typeface="Audiowide"/>
                <a:ea typeface="Audiowide"/>
                <a:cs typeface="Audiowide"/>
                <a:sym typeface="Audiowide"/>
              </a:defRPr>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r>
              <a:t>xx%</a:t>
            </a:r>
          </a:p>
        </p:txBody>
      </p:sp>
      <p:sp>
        <p:nvSpPr>
          <p:cNvPr id="59" name="Google Shape;59;p13"/>
          <p:cNvSpPr txBox="1">
            <a:spLocks noGrp="1"/>
          </p:cNvSpPr>
          <p:nvPr>
            <p:ph type="title" idx="13" hasCustomPrompt="1"/>
          </p:nvPr>
        </p:nvSpPr>
        <p:spPr>
          <a:xfrm>
            <a:off x="719992" y="2583030"/>
            <a:ext cx="775800" cy="7758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4000"/>
              <a:buNone/>
              <a:defRPr sz="2400">
                <a:solidFill>
                  <a:schemeClr val="dk2"/>
                </a:solidFill>
                <a:latin typeface="Audiowide"/>
                <a:ea typeface="Audiowide"/>
                <a:cs typeface="Audiowide"/>
                <a:sym typeface="Audiowide"/>
              </a:defRPr>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r>
              <a:t>xx%</a:t>
            </a:r>
          </a:p>
        </p:txBody>
      </p:sp>
      <p:sp>
        <p:nvSpPr>
          <p:cNvPr id="60" name="Google Shape;60;p13"/>
          <p:cNvSpPr txBox="1">
            <a:spLocks noGrp="1"/>
          </p:cNvSpPr>
          <p:nvPr>
            <p:ph type="title" idx="14" hasCustomPrompt="1"/>
          </p:nvPr>
        </p:nvSpPr>
        <p:spPr>
          <a:xfrm>
            <a:off x="4737342" y="1443918"/>
            <a:ext cx="775800" cy="7758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4000"/>
              <a:buNone/>
              <a:defRPr sz="2400">
                <a:solidFill>
                  <a:schemeClr val="dk2"/>
                </a:solidFill>
                <a:latin typeface="Audiowide"/>
                <a:ea typeface="Audiowide"/>
                <a:cs typeface="Audiowide"/>
                <a:sym typeface="Audiowide"/>
              </a:defRPr>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r>
              <a:t>xx%</a:t>
            </a:r>
          </a:p>
        </p:txBody>
      </p:sp>
      <p:sp>
        <p:nvSpPr>
          <p:cNvPr id="61" name="Google Shape;61;p13"/>
          <p:cNvSpPr txBox="1">
            <a:spLocks noGrp="1"/>
          </p:cNvSpPr>
          <p:nvPr>
            <p:ph type="title" idx="15" hasCustomPrompt="1"/>
          </p:nvPr>
        </p:nvSpPr>
        <p:spPr>
          <a:xfrm>
            <a:off x="4737342" y="2583030"/>
            <a:ext cx="775800" cy="7758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4000"/>
              <a:buNone/>
              <a:defRPr sz="2400">
                <a:solidFill>
                  <a:schemeClr val="dk2"/>
                </a:solidFill>
                <a:latin typeface="Audiowide"/>
                <a:ea typeface="Audiowide"/>
                <a:cs typeface="Audiowide"/>
                <a:sym typeface="Audiowide"/>
              </a:defRPr>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r>
              <a:t>xx%</a:t>
            </a:r>
          </a:p>
        </p:txBody>
      </p:sp>
      <p:sp>
        <p:nvSpPr>
          <p:cNvPr id="62" name="Google Shape;62;p13"/>
          <p:cNvSpPr txBox="1">
            <a:spLocks noGrp="1"/>
          </p:cNvSpPr>
          <p:nvPr>
            <p:ph type="title" idx="16"/>
          </p:nvPr>
        </p:nvSpPr>
        <p:spPr>
          <a:xfrm>
            <a:off x="1572079" y="3682102"/>
            <a:ext cx="2834700" cy="3936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000">
                <a:latin typeface="Audiowide"/>
                <a:ea typeface="Audiowide"/>
                <a:cs typeface="Audiowide"/>
                <a:sym typeface="Audiowid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63" name="Google Shape;63;p13"/>
          <p:cNvSpPr txBox="1">
            <a:spLocks noGrp="1"/>
          </p:cNvSpPr>
          <p:nvPr>
            <p:ph type="title" idx="17"/>
          </p:nvPr>
        </p:nvSpPr>
        <p:spPr>
          <a:xfrm>
            <a:off x="5589300" y="3682100"/>
            <a:ext cx="2834700" cy="3936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000">
                <a:latin typeface="Audiowide"/>
                <a:ea typeface="Audiowide"/>
                <a:cs typeface="Audiowide"/>
                <a:sym typeface="Audiowid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64" name="Google Shape;64;p13"/>
          <p:cNvSpPr txBox="1">
            <a:spLocks noGrp="1"/>
          </p:cNvSpPr>
          <p:nvPr>
            <p:ph type="subTitle" idx="18"/>
          </p:nvPr>
        </p:nvSpPr>
        <p:spPr>
          <a:xfrm>
            <a:off x="1572110" y="3925495"/>
            <a:ext cx="28347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65" name="Google Shape;65;p13"/>
          <p:cNvSpPr txBox="1">
            <a:spLocks noGrp="1"/>
          </p:cNvSpPr>
          <p:nvPr>
            <p:ph type="subTitle" idx="19"/>
          </p:nvPr>
        </p:nvSpPr>
        <p:spPr>
          <a:xfrm>
            <a:off x="5589305" y="3925500"/>
            <a:ext cx="2834700" cy="57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66" name="Google Shape;66;p13"/>
          <p:cNvSpPr txBox="1">
            <a:spLocks noGrp="1"/>
          </p:cNvSpPr>
          <p:nvPr>
            <p:ph type="title" idx="20" hasCustomPrompt="1"/>
          </p:nvPr>
        </p:nvSpPr>
        <p:spPr>
          <a:xfrm>
            <a:off x="719992" y="3670968"/>
            <a:ext cx="775800" cy="7758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4000"/>
              <a:buNone/>
              <a:defRPr sz="2400">
                <a:solidFill>
                  <a:schemeClr val="dk2"/>
                </a:solidFill>
                <a:latin typeface="Audiowide"/>
                <a:ea typeface="Audiowide"/>
                <a:cs typeface="Audiowide"/>
                <a:sym typeface="Audiowide"/>
              </a:defRPr>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r>
              <a:t>xx%</a:t>
            </a:r>
          </a:p>
        </p:txBody>
      </p:sp>
      <p:sp>
        <p:nvSpPr>
          <p:cNvPr id="67" name="Google Shape;67;p13"/>
          <p:cNvSpPr txBox="1">
            <a:spLocks noGrp="1"/>
          </p:cNvSpPr>
          <p:nvPr>
            <p:ph type="title" idx="21" hasCustomPrompt="1"/>
          </p:nvPr>
        </p:nvSpPr>
        <p:spPr>
          <a:xfrm>
            <a:off x="4737342" y="3670968"/>
            <a:ext cx="775800" cy="7758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4000"/>
              <a:buNone/>
              <a:defRPr sz="2400">
                <a:solidFill>
                  <a:schemeClr val="dk2"/>
                </a:solidFill>
                <a:latin typeface="Audiowide"/>
                <a:ea typeface="Audiowide"/>
                <a:cs typeface="Audiowide"/>
                <a:sym typeface="Audiowide"/>
              </a:defRPr>
            </a:lvl1pPr>
            <a:lvl2pPr lvl="1" algn="ctr" rtl="0">
              <a:spcBef>
                <a:spcPts val="0"/>
              </a:spcBef>
              <a:spcAft>
                <a:spcPts val="0"/>
              </a:spcAft>
              <a:buSzPts val="4000"/>
              <a:buNone/>
              <a:defRPr sz="4000"/>
            </a:lvl2pPr>
            <a:lvl3pPr lvl="2" algn="ctr" rtl="0">
              <a:spcBef>
                <a:spcPts val="0"/>
              </a:spcBef>
              <a:spcAft>
                <a:spcPts val="0"/>
              </a:spcAft>
              <a:buSzPts val="4000"/>
              <a:buNone/>
              <a:defRPr sz="4000"/>
            </a:lvl3pPr>
            <a:lvl4pPr lvl="3" algn="ctr" rtl="0">
              <a:spcBef>
                <a:spcPts val="0"/>
              </a:spcBef>
              <a:spcAft>
                <a:spcPts val="0"/>
              </a:spcAft>
              <a:buSzPts val="4000"/>
              <a:buNone/>
              <a:defRPr sz="4000"/>
            </a:lvl4pPr>
            <a:lvl5pPr lvl="4" algn="ctr" rtl="0">
              <a:spcBef>
                <a:spcPts val="0"/>
              </a:spcBef>
              <a:spcAft>
                <a:spcPts val="0"/>
              </a:spcAft>
              <a:buSzPts val="4000"/>
              <a:buNone/>
              <a:defRPr sz="4000"/>
            </a:lvl5pPr>
            <a:lvl6pPr lvl="5" algn="ctr" rtl="0">
              <a:spcBef>
                <a:spcPts val="0"/>
              </a:spcBef>
              <a:spcAft>
                <a:spcPts val="0"/>
              </a:spcAft>
              <a:buSzPts val="4000"/>
              <a:buNone/>
              <a:defRPr sz="4000"/>
            </a:lvl6pPr>
            <a:lvl7pPr lvl="6" algn="ctr" rtl="0">
              <a:spcBef>
                <a:spcPts val="0"/>
              </a:spcBef>
              <a:spcAft>
                <a:spcPts val="0"/>
              </a:spcAft>
              <a:buSzPts val="4000"/>
              <a:buNone/>
              <a:defRPr sz="4000"/>
            </a:lvl7pPr>
            <a:lvl8pPr lvl="7" algn="ctr" rtl="0">
              <a:spcBef>
                <a:spcPts val="0"/>
              </a:spcBef>
              <a:spcAft>
                <a:spcPts val="0"/>
              </a:spcAft>
              <a:buSzPts val="4000"/>
              <a:buNone/>
              <a:defRPr sz="4000"/>
            </a:lvl8pPr>
            <a:lvl9pPr lvl="8" algn="ctr" rtl="0">
              <a:spcBef>
                <a:spcPts val="0"/>
              </a:spcBef>
              <a:spcAft>
                <a:spcPts val="0"/>
              </a:spcAft>
              <a:buSzPts val="4000"/>
              <a:buNone/>
              <a:defRPr sz="4000"/>
            </a:lvl9pPr>
          </a:lstStyle>
          <a:p>
            <a:r>
              <a:t>xx%</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1">
  <p:cSld name="TITLE_ONLY_1">
    <p:bg>
      <p:bgPr>
        <a:gradFill>
          <a:gsLst>
            <a:gs pos="0">
              <a:schemeClr val="lt1"/>
            </a:gs>
            <a:gs pos="100000">
              <a:srgbClr val="CCCCCC"/>
            </a:gs>
          </a:gsLst>
          <a:lin ang="2698631" scaled="0"/>
        </a:gradFill>
        <a:effectLst/>
      </p:bgPr>
    </p:bg>
    <p:spTree>
      <p:nvGrpSpPr>
        <p:cNvPr id="1" name="Shape 73"/>
        <p:cNvGrpSpPr/>
        <p:nvPr/>
      </p:nvGrpSpPr>
      <p:grpSpPr>
        <a:xfrm>
          <a:off x="0" y="0"/>
          <a:ext cx="0" cy="0"/>
          <a:chOff x="0" y="0"/>
          <a:chExt cx="0" cy="0"/>
        </a:xfrm>
      </p:grpSpPr>
      <p:sp>
        <p:nvSpPr>
          <p:cNvPr id="74" name="Google Shape;74;p15"/>
          <p:cNvSpPr/>
          <p:nvPr/>
        </p:nvSpPr>
        <p:spPr>
          <a:xfrm>
            <a:off x="-100" y="390675"/>
            <a:ext cx="9144000" cy="4434000"/>
          </a:xfrm>
          <a:prstGeom prst="rect">
            <a:avLst/>
          </a:prstGeom>
          <a:gradFill>
            <a:gsLst>
              <a:gs pos="0">
                <a:srgbClr val="D9D9D9">
                  <a:alpha val="13100"/>
                </a:srgbClr>
              </a:gs>
              <a:gs pos="100000">
                <a:schemeClr val="lt1">
                  <a:alpha val="13100"/>
                </a:schemeClr>
              </a:gs>
            </a:gsLst>
            <a:lin ang="2698631"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15"/>
          <p:cNvSpPr/>
          <p:nvPr/>
        </p:nvSpPr>
        <p:spPr>
          <a:xfrm>
            <a:off x="-100" y="390675"/>
            <a:ext cx="9144000" cy="4434000"/>
          </a:xfrm>
          <a:prstGeom prst="rect">
            <a:avLst/>
          </a:prstGeom>
          <a:gradFill>
            <a:gsLst>
              <a:gs pos="0">
                <a:srgbClr val="FFFFFF">
                  <a:alpha val="25490"/>
                  <a:alpha val="13100"/>
                </a:srgbClr>
              </a:gs>
              <a:gs pos="43000">
                <a:schemeClr val="lt1">
                  <a:alpha val="13100"/>
                </a:schemeClr>
              </a:gs>
              <a:gs pos="100000">
                <a:schemeClr val="lt1">
                  <a:alpha val="13100"/>
                </a:scheme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3">
  <p:cSld name="SECTION_HEADER_2">
    <p:bg>
      <p:bgPr>
        <a:gradFill>
          <a:gsLst>
            <a:gs pos="0">
              <a:srgbClr val="FFFFFF"/>
            </a:gs>
            <a:gs pos="100000">
              <a:srgbClr val="BEBEBE"/>
            </a:gs>
          </a:gsLst>
          <a:lin ang="5400012" scaled="0"/>
        </a:gradFill>
        <a:effectLst/>
      </p:bgPr>
    </p:bg>
    <p:spTree>
      <p:nvGrpSpPr>
        <p:cNvPr id="1" name="Shape 86"/>
        <p:cNvGrpSpPr/>
        <p:nvPr/>
      </p:nvGrpSpPr>
      <p:grpSpPr>
        <a:xfrm>
          <a:off x="0" y="0"/>
          <a:ext cx="0" cy="0"/>
          <a:chOff x="0" y="0"/>
          <a:chExt cx="0" cy="0"/>
        </a:xfrm>
      </p:grpSpPr>
      <p:pic>
        <p:nvPicPr>
          <p:cNvPr id="87" name="Google Shape;87;p18"/>
          <p:cNvPicPr preferRelativeResize="0"/>
          <p:nvPr/>
        </p:nvPicPr>
        <p:blipFill rotWithShape="1">
          <a:blip r:embed="rId2">
            <a:alphaModFix/>
          </a:blip>
          <a:srcRect t="64887" r="17369"/>
          <a:stretch/>
        </p:blipFill>
        <p:spPr>
          <a:xfrm rot="10800000">
            <a:off x="0" y="3337525"/>
            <a:ext cx="2920875" cy="1805975"/>
          </a:xfrm>
          <a:prstGeom prst="rect">
            <a:avLst/>
          </a:prstGeom>
          <a:noFill/>
          <a:ln>
            <a:noFill/>
          </a:ln>
        </p:spPr>
      </p:pic>
      <p:sp>
        <p:nvSpPr>
          <p:cNvPr id="88" name="Google Shape;88;p18"/>
          <p:cNvSpPr/>
          <p:nvPr/>
        </p:nvSpPr>
        <p:spPr>
          <a:xfrm>
            <a:off x="0" y="798025"/>
            <a:ext cx="9144000" cy="3379800"/>
          </a:xfrm>
          <a:prstGeom prst="rect">
            <a:avLst/>
          </a:prstGeom>
          <a:gradFill>
            <a:gsLst>
              <a:gs pos="0">
                <a:srgbClr val="FFFFFF">
                  <a:alpha val="25490"/>
                  <a:alpha val="13100"/>
                </a:srgbClr>
              </a:gs>
              <a:gs pos="43000">
                <a:schemeClr val="lt1">
                  <a:alpha val="13100"/>
                </a:schemeClr>
              </a:gs>
              <a:gs pos="100000">
                <a:schemeClr val="lt1">
                  <a:alpha val="13100"/>
                </a:scheme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8"/>
          <p:cNvSpPr txBox="1">
            <a:spLocks noGrp="1"/>
          </p:cNvSpPr>
          <p:nvPr>
            <p:ph type="title"/>
          </p:nvPr>
        </p:nvSpPr>
        <p:spPr>
          <a:xfrm>
            <a:off x="713225" y="2554200"/>
            <a:ext cx="67908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90" name="Google Shape;90;p18"/>
          <p:cNvSpPr txBox="1">
            <a:spLocks noGrp="1"/>
          </p:cNvSpPr>
          <p:nvPr>
            <p:ph type="title" idx="2" hasCustomPrompt="1"/>
          </p:nvPr>
        </p:nvSpPr>
        <p:spPr>
          <a:xfrm>
            <a:off x="814724" y="1166550"/>
            <a:ext cx="1465800" cy="12231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10000"/>
              <a:buNone/>
              <a:defRPr sz="6000">
                <a:solidFill>
                  <a:schemeClr val="dk2"/>
                </a:solidFill>
              </a:defRPr>
            </a:lvl1pPr>
            <a:lvl2pPr lvl="1" algn="ctr" rtl="0">
              <a:spcBef>
                <a:spcPts val="0"/>
              </a:spcBef>
              <a:spcAft>
                <a:spcPts val="0"/>
              </a:spcAft>
              <a:buSzPts val="10000"/>
              <a:buNone/>
              <a:defRPr sz="10000"/>
            </a:lvl2pPr>
            <a:lvl3pPr lvl="2" algn="ctr" rtl="0">
              <a:spcBef>
                <a:spcPts val="0"/>
              </a:spcBef>
              <a:spcAft>
                <a:spcPts val="0"/>
              </a:spcAft>
              <a:buSzPts val="10000"/>
              <a:buNone/>
              <a:defRPr sz="10000"/>
            </a:lvl3pPr>
            <a:lvl4pPr lvl="3" algn="ctr" rtl="0">
              <a:spcBef>
                <a:spcPts val="0"/>
              </a:spcBef>
              <a:spcAft>
                <a:spcPts val="0"/>
              </a:spcAft>
              <a:buSzPts val="10000"/>
              <a:buNone/>
              <a:defRPr sz="10000"/>
            </a:lvl4pPr>
            <a:lvl5pPr lvl="4" algn="ctr" rtl="0">
              <a:spcBef>
                <a:spcPts val="0"/>
              </a:spcBef>
              <a:spcAft>
                <a:spcPts val="0"/>
              </a:spcAft>
              <a:buSzPts val="10000"/>
              <a:buNone/>
              <a:defRPr sz="10000"/>
            </a:lvl5pPr>
            <a:lvl6pPr lvl="5" algn="ctr" rtl="0">
              <a:spcBef>
                <a:spcPts val="0"/>
              </a:spcBef>
              <a:spcAft>
                <a:spcPts val="0"/>
              </a:spcAft>
              <a:buSzPts val="10000"/>
              <a:buNone/>
              <a:defRPr sz="10000"/>
            </a:lvl6pPr>
            <a:lvl7pPr lvl="6" algn="ctr" rtl="0">
              <a:spcBef>
                <a:spcPts val="0"/>
              </a:spcBef>
              <a:spcAft>
                <a:spcPts val="0"/>
              </a:spcAft>
              <a:buSzPts val="10000"/>
              <a:buNone/>
              <a:defRPr sz="10000"/>
            </a:lvl7pPr>
            <a:lvl8pPr lvl="7" algn="ctr" rtl="0">
              <a:spcBef>
                <a:spcPts val="0"/>
              </a:spcBef>
              <a:spcAft>
                <a:spcPts val="0"/>
              </a:spcAft>
              <a:buSzPts val="10000"/>
              <a:buNone/>
              <a:defRPr sz="10000"/>
            </a:lvl8pPr>
            <a:lvl9pPr lvl="8" algn="ctr" rtl="0">
              <a:spcBef>
                <a:spcPts val="0"/>
              </a:spcBef>
              <a:spcAft>
                <a:spcPts val="0"/>
              </a:spcAft>
              <a:buSzPts val="10000"/>
              <a:buNone/>
              <a:defRPr sz="10000"/>
            </a:lvl9pPr>
          </a:lstStyle>
          <a:p>
            <a:r>
              <a:t>xx%</a:t>
            </a:r>
          </a:p>
        </p:txBody>
      </p:sp>
      <p:sp>
        <p:nvSpPr>
          <p:cNvPr id="91" name="Google Shape;91;p18"/>
          <p:cNvSpPr txBox="1">
            <a:spLocks noGrp="1"/>
          </p:cNvSpPr>
          <p:nvPr>
            <p:ph type="subTitle" idx="1"/>
          </p:nvPr>
        </p:nvSpPr>
        <p:spPr>
          <a:xfrm>
            <a:off x="713225" y="3396000"/>
            <a:ext cx="6790800" cy="41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5">
  <p:cSld name="SECTION_HEADER_3">
    <p:bg>
      <p:bgPr>
        <a:gradFill>
          <a:gsLst>
            <a:gs pos="0">
              <a:srgbClr val="D9D9D9"/>
            </a:gs>
            <a:gs pos="100000">
              <a:schemeClr val="lt1"/>
            </a:gs>
          </a:gsLst>
          <a:lin ang="2698631" scaled="0"/>
        </a:gradFill>
        <a:effectLst/>
      </p:bgPr>
    </p:bg>
    <p:spTree>
      <p:nvGrpSpPr>
        <p:cNvPr id="1" name="Shape 97"/>
        <p:cNvGrpSpPr/>
        <p:nvPr/>
      </p:nvGrpSpPr>
      <p:grpSpPr>
        <a:xfrm>
          <a:off x="0" y="0"/>
          <a:ext cx="0" cy="0"/>
          <a:chOff x="0" y="0"/>
          <a:chExt cx="0" cy="0"/>
        </a:xfrm>
      </p:grpSpPr>
      <p:pic>
        <p:nvPicPr>
          <p:cNvPr id="98" name="Google Shape;98;p20"/>
          <p:cNvPicPr preferRelativeResize="0"/>
          <p:nvPr/>
        </p:nvPicPr>
        <p:blipFill rotWithShape="1">
          <a:blip r:embed="rId2">
            <a:alphaModFix/>
          </a:blip>
          <a:srcRect l="36773" r="12208" b="31224"/>
          <a:stretch/>
        </p:blipFill>
        <p:spPr>
          <a:xfrm rot="5399991" flipH="1">
            <a:off x="1523751" y="1346431"/>
            <a:ext cx="2983751" cy="6031244"/>
          </a:xfrm>
          <a:prstGeom prst="rect">
            <a:avLst/>
          </a:prstGeom>
          <a:noFill/>
          <a:ln>
            <a:noFill/>
          </a:ln>
        </p:spPr>
      </p:pic>
      <p:sp>
        <p:nvSpPr>
          <p:cNvPr id="99" name="Google Shape;99;p20"/>
          <p:cNvSpPr/>
          <p:nvPr/>
        </p:nvSpPr>
        <p:spPr>
          <a:xfrm>
            <a:off x="0" y="881850"/>
            <a:ext cx="9144000" cy="3379800"/>
          </a:xfrm>
          <a:prstGeom prst="rect">
            <a:avLst/>
          </a:prstGeom>
          <a:gradFill>
            <a:gsLst>
              <a:gs pos="0">
                <a:srgbClr val="FFFFFF">
                  <a:alpha val="25490"/>
                  <a:alpha val="13100"/>
                </a:srgbClr>
              </a:gs>
              <a:gs pos="43000">
                <a:schemeClr val="lt1">
                  <a:alpha val="13100"/>
                </a:schemeClr>
              </a:gs>
              <a:gs pos="100000">
                <a:schemeClr val="lt1">
                  <a:alpha val="13100"/>
                </a:scheme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0"/>
          <p:cNvSpPr txBox="1">
            <a:spLocks noGrp="1"/>
          </p:cNvSpPr>
          <p:nvPr>
            <p:ph type="title"/>
          </p:nvPr>
        </p:nvSpPr>
        <p:spPr>
          <a:xfrm>
            <a:off x="2552100" y="1756875"/>
            <a:ext cx="5878800" cy="16296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1" name="Google Shape;101;p20"/>
          <p:cNvSpPr txBox="1">
            <a:spLocks noGrp="1"/>
          </p:cNvSpPr>
          <p:nvPr>
            <p:ph type="title" idx="2" hasCustomPrompt="1"/>
          </p:nvPr>
        </p:nvSpPr>
        <p:spPr>
          <a:xfrm>
            <a:off x="713225" y="1960200"/>
            <a:ext cx="1465800" cy="12231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10000"/>
              <a:buNone/>
              <a:defRPr sz="6000">
                <a:solidFill>
                  <a:schemeClr val="dk2"/>
                </a:solidFill>
              </a:defRPr>
            </a:lvl1pPr>
            <a:lvl2pPr lvl="1" algn="ctr" rtl="0">
              <a:spcBef>
                <a:spcPts val="0"/>
              </a:spcBef>
              <a:spcAft>
                <a:spcPts val="0"/>
              </a:spcAft>
              <a:buSzPts val="10000"/>
              <a:buNone/>
              <a:defRPr sz="10000"/>
            </a:lvl2pPr>
            <a:lvl3pPr lvl="2" algn="ctr" rtl="0">
              <a:spcBef>
                <a:spcPts val="0"/>
              </a:spcBef>
              <a:spcAft>
                <a:spcPts val="0"/>
              </a:spcAft>
              <a:buSzPts val="10000"/>
              <a:buNone/>
              <a:defRPr sz="10000"/>
            </a:lvl3pPr>
            <a:lvl4pPr lvl="3" algn="ctr" rtl="0">
              <a:spcBef>
                <a:spcPts val="0"/>
              </a:spcBef>
              <a:spcAft>
                <a:spcPts val="0"/>
              </a:spcAft>
              <a:buSzPts val="10000"/>
              <a:buNone/>
              <a:defRPr sz="10000"/>
            </a:lvl4pPr>
            <a:lvl5pPr lvl="4" algn="ctr" rtl="0">
              <a:spcBef>
                <a:spcPts val="0"/>
              </a:spcBef>
              <a:spcAft>
                <a:spcPts val="0"/>
              </a:spcAft>
              <a:buSzPts val="10000"/>
              <a:buNone/>
              <a:defRPr sz="10000"/>
            </a:lvl5pPr>
            <a:lvl6pPr lvl="5" algn="ctr" rtl="0">
              <a:spcBef>
                <a:spcPts val="0"/>
              </a:spcBef>
              <a:spcAft>
                <a:spcPts val="0"/>
              </a:spcAft>
              <a:buSzPts val="10000"/>
              <a:buNone/>
              <a:defRPr sz="10000"/>
            </a:lvl6pPr>
            <a:lvl7pPr lvl="6" algn="ctr" rtl="0">
              <a:spcBef>
                <a:spcPts val="0"/>
              </a:spcBef>
              <a:spcAft>
                <a:spcPts val="0"/>
              </a:spcAft>
              <a:buSzPts val="10000"/>
              <a:buNone/>
              <a:defRPr sz="10000"/>
            </a:lvl7pPr>
            <a:lvl8pPr lvl="7" algn="ctr" rtl="0">
              <a:spcBef>
                <a:spcPts val="0"/>
              </a:spcBef>
              <a:spcAft>
                <a:spcPts val="0"/>
              </a:spcAft>
              <a:buSzPts val="10000"/>
              <a:buNone/>
              <a:defRPr sz="10000"/>
            </a:lvl8pPr>
            <a:lvl9pPr lvl="8" algn="ctr" rtl="0">
              <a:spcBef>
                <a:spcPts val="0"/>
              </a:spcBef>
              <a:spcAft>
                <a:spcPts val="0"/>
              </a:spcAft>
              <a:buSzPts val="10000"/>
              <a:buNone/>
              <a:defRPr sz="10000"/>
            </a:lvl9pPr>
          </a:lstStyle>
          <a:p>
            <a:r>
              <a:t>xx%</a:t>
            </a:r>
          </a:p>
        </p:txBody>
      </p:sp>
      <p:sp>
        <p:nvSpPr>
          <p:cNvPr id="102" name="Google Shape;102;p20"/>
          <p:cNvSpPr txBox="1">
            <a:spLocks noGrp="1"/>
          </p:cNvSpPr>
          <p:nvPr>
            <p:ph type="subTitle" idx="1"/>
          </p:nvPr>
        </p:nvSpPr>
        <p:spPr>
          <a:xfrm>
            <a:off x="2552100" y="3386475"/>
            <a:ext cx="5878800" cy="41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four columns 1">
  <p:cSld name="CUSTOM_1_1">
    <p:spTree>
      <p:nvGrpSpPr>
        <p:cNvPr id="1" name="Shape 124"/>
        <p:cNvGrpSpPr/>
        <p:nvPr/>
      </p:nvGrpSpPr>
      <p:grpSpPr>
        <a:xfrm>
          <a:off x="0" y="0"/>
          <a:ext cx="0" cy="0"/>
          <a:chOff x="0" y="0"/>
          <a:chExt cx="0" cy="0"/>
        </a:xfrm>
      </p:grpSpPr>
      <p:pic>
        <p:nvPicPr>
          <p:cNvPr id="125" name="Google Shape;125;p23"/>
          <p:cNvPicPr preferRelativeResize="0"/>
          <p:nvPr/>
        </p:nvPicPr>
        <p:blipFill rotWithShape="1">
          <a:blip r:embed="rId2">
            <a:alphaModFix/>
          </a:blip>
          <a:srcRect l="62191"/>
          <a:stretch/>
        </p:blipFill>
        <p:spPr>
          <a:xfrm rot="5400000" flipH="1">
            <a:off x="2979012" y="175910"/>
            <a:ext cx="2008700" cy="7966724"/>
          </a:xfrm>
          <a:prstGeom prst="rect">
            <a:avLst/>
          </a:prstGeom>
          <a:noFill/>
          <a:ln>
            <a:noFill/>
          </a:ln>
        </p:spPr>
      </p:pic>
      <p:sp>
        <p:nvSpPr>
          <p:cNvPr id="126" name="Google Shape;126;p23"/>
          <p:cNvSpPr/>
          <p:nvPr/>
        </p:nvSpPr>
        <p:spPr>
          <a:xfrm>
            <a:off x="-100" y="390675"/>
            <a:ext cx="9144000" cy="4434000"/>
          </a:xfrm>
          <a:prstGeom prst="rect">
            <a:avLst/>
          </a:prstGeom>
          <a:gradFill>
            <a:gsLst>
              <a:gs pos="0">
                <a:srgbClr val="FFFFFF">
                  <a:alpha val="25490"/>
                  <a:alpha val="13100"/>
                </a:srgbClr>
              </a:gs>
              <a:gs pos="43000">
                <a:schemeClr val="lt1">
                  <a:alpha val="13100"/>
                </a:schemeClr>
              </a:gs>
              <a:gs pos="100000">
                <a:schemeClr val="lt1">
                  <a:alpha val="13100"/>
                </a:scheme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3"/>
          <p:cNvSpPr txBox="1">
            <a:spLocks noGrp="1"/>
          </p:cNvSpPr>
          <p:nvPr>
            <p:ph type="title"/>
          </p:nvPr>
        </p:nvSpPr>
        <p:spPr>
          <a:xfrm>
            <a:off x="1997199" y="1567575"/>
            <a:ext cx="2386500" cy="39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28" name="Google Shape;128;p23"/>
          <p:cNvSpPr txBox="1">
            <a:spLocks noGrp="1"/>
          </p:cNvSpPr>
          <p:nvPr>
            <p:ph type="title" idx="2"/>
          </p:nvPr>
        </p:nvSpPr>
        <p:spPr>
          <a:xfrm>
            <a:off x="5971810" y="1567575"/>
            <a:ext cx="2389800" cy="39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29" name="Google Shape;129;p23"/>
          <p:cNvSpPr txBox="1">
            <a:spLocks noGrp="1"/>
          </p:cNvSpPr>
          <p:nvPr>
            <p:ph type="subTitle" idx="1"/>
          </p:nvPr>
        </p:nvSpPr>
        <p:spPr>
          <a:xfrm>
            <a:off x="1997200" y="1884975"/>
            <a:ext cx="2386500" cy="7155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solidFill>
                  <a:schemeClr val="dk1"/>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30" name="Google Shape;130;p23"/>
          <p:cNvSpPr txBox="1">
            <a:spLocks noGrp="1"/>
          </p:cNvSpPr>
          <p:nvPr>
            <p:ph type="subTitle" idx="3"/>
          </p:nvPr>
        </p:nvSpPr>
        <p:spPr>
          <a:xfrm>
            <a:off x="5971799" y="1884975"/>
            <a:ext cx="2389800" cy="7155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solidFill>
                  <a:schemeClr val="dk1"/>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31" name="Google Shape;131;p23"/>
          <p:cNvSpPr txBox="1">
            <a:spLocks noGrp="1"/>
          </p:cNvSpPr>
          <p:nvPr>
            <p:ph type="title" idx="4"/>
          </p:nvPr>
        </p:nvSpPr>
        <p:spPr>
          <a:xfrm>
            <a:off x="1997210" y="3117507"/>
            <a:ext cx="2386500" cy="39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32" name="Google Shape;132;p23"/>
          <p:cNvSpPr txBox="1">
            <a:spLocks noGrp="1"/>
          </p:cNvSpPr>
          <p:nvPr>
            <p:ph type="title" idx="5"/>
          </p:nvPr>
        </p:nvSpPr>
        <p:spPr>
          <a:xfrm>
            <a:off x="5971815" y="3117507"/>
            <a:ext cx="2389800" cy="39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33" name="Google Shape;133;p23"/>
          <p:cNvSpPr txBox="1">
            <a:spLocks noGrp="1"/>
          </p:cNvSpPr>
          <p:nvPr>
            <p:ph type="subTitle" idx="6"/>
          </p:nvPr>
        </p:nvSpPr>
        <p:spPr>
          <a:xfrm>
            <a:off x="1997200" y="3434907"/>
            <a:ext cx="2386500" cy="7155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solidFill>
                  <a:schemeClr val="dk1"/>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34" name="Google Shape;134;p23"/>
          <p:cNvSpPr txBox="1">
            <a:spLocks noGrp="1"/>
          </p:cNvSpPr>
          <p:nvPr>
            <p:ph type="subTitle" idx="7"/>
          </p:nvPr>
        </p:nvSpPr>
        <p:spPr>
          <a:xfrm>
            <a:off x="5971799" y="3434907"/>
            <a:ext cx="2389800" cy="7155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200">
                <a:solidFill>
                  <a:schemeClr val="dk1"/>
                </a:solidFill>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35" name="Google Shape;135;p23"/>
          <p:cNvSpPr txBox="1">
            <a:spLocks noGrp="1"/>
          </p:cNvSpPr>
          <p:nvPr>
            <p:ph type="title" idx="8"/>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36" name="Google Shape;136;p23"/>
          <p:cNvSpPr>
            <a:spLocks noGrp="1"/>
          </p:cNvSpPr>
          <p:nvPr>
            <p:ph type="pic" idx="9"/>
          </p:nvPr>
        </p:nvSpPr>
        <p:spPr>
          <a:xfrm>
            <a:off x="768250" y="1497225"/>
            <a:ext cx="1097400" cy="1097400"/>
          </a:xfrm>
          <a:prstGeom prst="rect">
            <a:avLst/>
          </a:prstGeom>
          <a:noFill/>
          <a:ln>
            <a:noFill/>
          </a:ln>
        </p:spPr>
      </p:sp>
      <p:sp>
        <p:nvSpPr>
          <p:cNvPr id="137" name="Google Shape;137;p23"/>
          <p:cNvSpPr>
            <a:spLocks noGrp="1"/>
          </p:cNvSpPr>
          <p:nvPr>
            <p:ph type="pic" idx="13"/>
          </p:nvPr>
        </p:nvSpPr>
        <p:spPr>
          <a:xfrm>
            <a:off x="768250" y="3040525"/>
            <a:ext cx="1097400" cy="1097400"/>
          </a:xfrm>
          <a:prstGeom prst="rect">
            <a:avLst/>
          </a:prstGeom>
          <a:noFill/>
          <a:ln>
            <a:noFill/>
          </a:ln>
        </p:spPr>
      </p:sp>
      <p:sp>
        <p:nvSpPr>
          <p:cNvPr id="138" name="Google Shape;138;p23"/>
          <p:cNvSpPr>
            <a:spLocks noGrp="1"/>
          </p:cNvSpPr>
          <p:nvPr>
            <p:ph type="pic" idx="14"/>
          </p:nvPr>
        </p:nvSpPr>
        <p:spPr>
          <a:xfrm>
            <a:off x="4745600" y="1497225"/>
            <a:ext cx="1097400" cy="1097400"/>
          </a:xfrm>
          <a:prstGeom prst="rect">
            <a:avLst/>
          </a:prstGeom>
          <a:noFill/>
          <a:ln>
            <a:noFill/>
          </a:ln>
        </p:spPr>
      </p:sp>
      <p:sp>
        <p:nvSpPr>
          <p:cNvPr id="139" name="Google Shape;139;p23"/>
          <p:cNvSpPr>
            <a:spLocks noGrp="1"/>
          </p:cNvSpPr>
          <p:nvPr>
            <p:ph type="pic" idx="15"/>
          </p:nvPr>
        </p:nvSpPr>
        <p:spPr>
          <a:xfrm>
            <a:off x="4745600" y="3040525"/>
            <a:ext cx="1097400" cy="1097400"/>
          </a:xfrm>
          <a:prstGeom prst="rect">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ackground">
  <p:cSld name="CUSTOM_10">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a:alphaModFix/>
          </a:blip>
          <a:srcRect l="8968" t="4524" r="54676" b="30468"/>
          <a:stretch/>
        </p:blipFill>
        <p:spPr>
          <a:xfrm rot="-9" flipH="1">
            <a:off x="-1" y="-60347"/>
            <a:ext cx="1940876" cy="5203844"/>
          </a:xfrm>
          <a:prstGeom prst="rect">
            <a:avLst/>
          </a:prstGeom>
          <a:noFill/>
          <a:ln>
            <a:noFill/>
          </a:ln>
        </p:spPr>
      </p:pic>
      <p:pic>
        <p:nvPicPr>
          <p:cNvPr id="148" name="Google Shape;148;p25"/>
          <p:cNvPicPr preferRelativeResize="0"/>
          <p:nvPr/>
        </p:nvPicPr>
        <p:blipFill rotWithShape="1">
          <a:blip r:embed="rId2">
            <a:alphaModFix/>
          </a:blip>
          <a:srcRect l="49883" t="4524" r="11833" b="30468"/>
          <a:stretch/>
        </p:blipFill>
        <p:spPr>
          <a:xfrm rot="-10799991">
            <a:off x="7126925" y="-60347"/>
            <a:ext cx="2043900" cy="5203844"/>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ckground 1">
  <p:cSld name="CUSTOM_10_1">
    <p:spTree>
      <p:nvGrpSpPr>
        <p:cNvPr id="1" name="Shape 149"/>
        <p:cNvGrpSpPr/>
        <p:nvPr/>
      </p:nvGrpSpPr>
      <p:grpSpPr>
        <a:xfrm>
          <a:off x="0" y="0"/>
          <a:ext cx="0" cy="0"/>
          <a:chOff x="0" y="0"/>
          <a:chExt cx="0" cy="0"/>
        </a:xfrm>
      </p:grpSpPr>
      <p:sp>
        <p:nvSpPr>
          <p:cNvPr id="150" name="Google Shape;150;p26"/>
          <p:cNvSpPr/>
          <p:nvPr/>
        </p:nvSpPr>
        <p:spPr>
          <a:xfrm>
            <a:off x="-100" y="390675"/>
            <a:ext cx="9144000" cy="4434000"/>
          </a:xfrm>
          <a:prstGeom prst="rect">
            <a:avLst/>
          </a:prstGeom>
          <a:gradFill>
            <a:gsLst>
              <a:gs pos="0">
                <a:srgbClr val="FFFFFF">
                  <a:alpha val="25490"/>
                  <a:alpha val="13100"/>
                </a:srgbClr>
              </a:gs>
              <a:gs pos="43000">
                <a:schemeClr val="lt1">
                  <a:alpha val="13100"/>
                </a:schemeClr>
              </a:gs>
              <a:gs pos="100000">
                <a:schemeClr val="lt1">
                  <a:alpha val="13100"/>
                </a:scheme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1" name="Google Shape;151;p26"/>
          <p:cNvPicPr preferRelativeResize="0"/>
          <p:nvPr/>
        </p:nvPicPr>
        <p:blipFill rotWithShape="1">
          <a:blip r:embed="rId2">
            <a:alphaModFix/>
          </a:blip>
          <a:srcRect l="7802" r="48339"/>
          <a:stretch/>
        </p:blipFill>
        <p:spPr>
          <a:xfrm>
            <a:off x="7859326" y="0"/>
            <a:ext cx="1284676" cy="4392424"/>
          </a:xfrm>
          <a:prstGeom prst="rect">
            <a:avLst/>
          </a:prstGeom>
          <a:noFill/>
          <a:ln>
            <a:noFill/>
          </a:ln>
        </p:spPr>
      </p:pic>
      <p:pic>
        <p:nvPicPr>
          <p:cNvPr id="152" name="Google Shape;152;p26"/>
          <p:cNvPicPr preferRelativeResize="0"/>
          <p:nvPr/>
        </p:nvPicPr>
        <p:blipFill rotWithShape="1">
          <a:blip r:embed="rId3">
            <a:alphaModFix/>
          </a:blip>
          <a:srcRect l="48826" t="90" r="-9165" b="-532"/>
          <a:stretch/>
        </p:blipFill>
        <p:spPr>
          <a:xfrm>
            <a:off x="-32750" y="1767250"/>
            <a:ext cx="1284675" cy="311155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bg>
      <p:bgPr>
        <a:gradFill>
          <a:gsLst>
            <a:gs pos="0">
              <a:schemeClr val="lt1"/>
            </a:gs>
            <a:gs pos="100000">
              <a:srgbClr val="CCCCCC"/>
            </a:gs>
          </a:gsLst>
          <a:lin ang="2698631" scaled="0"/>
        </a:gradFill>
        <a:effectLst/>
      </p:bgPr>
    </p:bg>
    <p:spTree>
      <p:nvGrpSpPr>
        <p:cNvPr id="1" name="Shape 112"/>
        <p:cNvGrpSpPr/>
        <p:nvPr/>
      </p:nvGrpSpPr>
      <p:grpSpPr>
        <a:xfrm>
          <a:off x="0" y="0"/>
          <a:ext cx="0" cy="0"/>
          <a:chOff x="0" y="0"/>
          <a:chExt cx="0" cy="0"/>
        </a:xfrm>
      </p:grpSpPr>
      <p:pic>
        <p:nvPicPr>
          <p:cNvPr id="113" name="Google Shape;113;p22"/>
          <p:cNvPicPr preferRelativeResize="0"/>
          <p:nvPr/>
        </p:nvPicPr>
        <p:blipFill rotWithShape="1">
          <a:blip r:embed="rId2">
            <a:alphaModFix/>
          </a:blip>
          <a:srcRect l="8969" r="12209" b="31224"/>
          <a:stretch/>
        </p:blipFill>
        <p:spPr>
          <a:xfrm rot="3570679" flipH="1">
            <a:off x="633993" y="2108187"/>
            <a:ext cx="4609813" cy="6031226"/>
          </a:xfrm>
          <a:prstGeom prst="rect">
            <a:avLst/>
          </a:prstGeom>
          <a:noFill/>
          <a:ln>
            <a:noFill/>
          </a:ln>
        </p:spPr>
      </p:pic>
      <p:sp>
        <p:nvSpPr>
          <p:cNvPr id="114" name="Google Shape;114;p22"/>
          <p:cNvSpPr/>
          <p:nvPr/>
        </p:nvSpPr>
        <p:spPr>
          <a:xfrm>
            <a:off x="0" y="390675"/>
            <a:ext cx="9144000" cy="4434000"/>
          </a:xfrm>
          <a:prstGeom prst="rect">
            <a:avLst/>
          </a:prstGeom>
          <a:gradFill>
            <a:gsLst>
              <a:gs pos="0">
                <a:srgbClr val="FFFFFF">
                  <a:alpha val="25490"/>
                  <a:alpha val="13100"/>
                </a:srgbClr>
              </a:gs>
              <a:gs pos="43000">
                <a:schemeClr val="lt1">
                  <a:alpha val="13100"/>
                </a:schemeClr>
              </a:gs>
              <a:gs pos="100000">
                <a:schemeClr val="lt1">
                  <a:alpha val="13100"/>
                </a:schemeClr>
              </a:gs>
            </a:gsLst>
            <a:lin ang="1080140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2"/>
          <p:cNvSpPr txBox="1">
            <a:spLocks noGrp="1"/>
          </p:cNvSpPr>
          <p:nvPr>
            <p:ph type="title"/>
          </p:nvPr>
        </p:nvSpPr>
        <p:spPr>
          <a:xfrm>
            <a:off x="1643413" y="1924575"/>
            <a:ext cx="2880300" cy="39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16" name="Google Shape;116;p22"/>
          <p:cNvSpPr txBox="1">
            <a:spLocks noGrp="1"/>
          </p:cNvSpPr>
          <p:nvPr>
            <p:ph type="title" idx="2"/>
          </p:nvPr>
        </p:nvSpPr>
        <p:spPr>
          <a:xfrm>
            <a:off x="5552269" y="1924575"/>
            <a:ext cx="2878500" cy="39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17" name="Google Shape;117;p22"/>
          <p:cNvSpPr txBox="1">
            <a:spLocks noGrp="1"/>
          </p:cNvSpPr>
          <p:nvPr>
            <p:ph type="subTitle" idx="1"/>
          </p:nvPr>
        </p:nvSpPr>
        <p:spPr>
          <a:xfrm>
            <a:off x="1643406" y="2241975"/>
            <a:ext cx="2880300" cy="5727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2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18" name="Google Shape;118;p22"/>
          <p:cNvSpPr txBox="1">
            <a:spLocks noGrp="1"/>
          </p:cNvSpPr>
          <p:nvPr>
            <p:ph type="subTitle" idx="3"/>
          </p:nvPr>
        </p:nvSpPr>
        <p:spPr>
          <a:xfrm>
            <a:off x="5552262" y="2241975"/>
            <a:ext cx="2878500" cy="5727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2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19" name="Google Shape;119;p22"/>
          <p:cNvSpPr txBox="1">
            <a:spLocks noGrp="1"/>
          </p:cNvSpPr>
          <p:nvPr>
            <p:ph type="title" idx="4"/>
          </p:nvPr>
        </p:nvSpPr>
        <p:spPr>
          <a:xfrm>
            <a:off x="1643413" y="3296675"/>
            <a:ext cx="2880300" cy="39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20" name="Google Shape;120;p22"/>
          <p:cNvSpPr txBox="1">
            <a:spLocks noGrp="1"/>
          </p:cNvSpPr>
          <p:nvPr>
            <p:ph type="title" idx="5"/>
          </p:nvPr>
        </p:nvSpPr>
        <p:spPr>
          <a:xfrm>
            <a:off x="5552269" y="3296675"/>
            <a:ext cx="2878500" cy="3936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21" name="Google Shape;121;p22"/>
          <p:cNvSpPr txBox="1">
            <a:spLocks noGrp="1"/>
          </p:cNvSpPr>
          <p:nvPr>
            <p:ph type="subTitle" idx="6"/>
          </p:nvPr>
        </p:nvSpPr>
        <p:spPr>
          <a:xfrm>
            <a:off x="1643406" y="3614075"/>
            <a:ext cx="2880300" cy="5727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2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22" name="Google Shape;122;p22"/>
          <p:cNvSpPr txBox="1">
            <a:spLocks noGrp="1"/>
          </p:cNvSpPr>
          <p:nvPr>
            <p:ph type="subTitle" idx="7"/>
          </p:nvPr>
        </p:nvSpPr>
        <p:spPr>
          <a:xfrm>
            <a:off x="5552262" y="3614075"/>
            <a:ext cx="2878500" cy="5727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200"/>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23" name="Google Shape;123;p22"/>
          <p:cNvSpPr txBox="1">
            <a:spLocks noGrp="1"/>
          </p:cNvSpPr>
          <p:nvPr>
            <p:ph type="title" idx="8"/>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430599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bg>
      <p:bgPr>
        <a:gradFill>
          <a:gsLst>
            <a:gs pos="0">
              <a:srgbClr val="D9D9D9"/>
            </a:gs>
            <a:gs pos="100000">
              <a:schemeClr val="lt1"/>
            </a:gs>
          </a:gsLst>
          <a:lin ang="2698631" scaled="0"/>
        </a:gradFill>
        <a:effectLst/>
      </p:bgPr>
    </p:bg>
    <p:spTree>
      <p:nvGrpSpPr>
        <p:cNvPr id="1" name="Shape 19"/>
        <p:cNvGrpSpPr/>
        <p:nvPr/>
      </p:nvGrpSpPr>
      <p:grpSpPr>
        <a:xfrm>
          <a:off x="0" y="0"/>
          <a:ext cx="0" cy="0"/>
          <a:chOff x="0" y="0"/>
          <a:chExt cx="0" cy="0"/>
        </a:xfrm>
      </p:grpSpPr>
      <p:sp>
        <p:nvSpPr>
          <p:cNvPr id="20" name="Google Shape;20;p5"/>
          <p:cNvSpPr/>
          <p:nvPr/>
        </p:nvSpPr>
        <p:spPr>
          <a:xfrm>
            <a:off x="-100" y="390675"/>
            <a:ext cx="9144000" cy="4434000"/>
          </a:xfrm>
          <a:prstGeom prst="rect">
            <a:avLst/>
          </a:prstGeom>
          <a:gradFill>
            <a:gsLst>
              <a:gs pos="0">
                <a:srgbClr val="FFFFFF">
                  <a:alpha val="25490"/>
                  <a:alpha val="13100"/>
                </a:srgbClr>
              </a:gs>
              <a:gs pos="43000">
                <a:schemeClr val="lt1">
                  <a:alpha val="13100"/>
                </a:schemeClr>
              </a:gs>
              <a:gs pos="100000">
                <a:schemeClr val="lt1">
                  <a:alpha val="13100"/>
                </a:scheme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2" name="Google Shape;22;p5"/>
          <p:cNvSpPr txBox="1">
            <a:spLocks noGrp="1"/>
          </p:cNvSpPr>
          <p:nvPr>
            <p:ph type="title" idx="2"/>
          </p:nvPr>
        </p:nvSpPr>
        <p:spPr>
          <a:xfrm>
            <a:off x="1022127" y="2639775"/>
            <a:ext cx="3168600" cy="3936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SzPts val="3000"/>
              <a:buNone/>
              <a:defRPr sz="2400"/>
            </a:lvl1pPr>
            <a:lvl2pPr lvl="1" algn="ctr">
              <a:spcBef>
                <a:spcPts val="0"/>
              </a:spcBef>
              <a:spcAft>
                <a:spcPts val="0"/>
              </a:spcAft>
              <a:buSzPts val="3000"/>
              <a:buNone/>
              <a:defRPr/>
            </a:lvl2pPr>
            <a:lvl3pPr lvl="2" algn="ctr">
              <a:spcBef>
                <a:spcPts val="0"/>
              </a:spcBef>
              <a:spcAft>
                <a:spcPts val="0"/>
              </a:spcAft>
              <a:buSzPts val="3000"/>
              <a:buNone/>
              <a:defRPr/>
            </a:lvl3pPr>
            <a:lvl4pPr lvl="3" algn="ctr">
              <a:spcBef>
                <a:spcPts val="0"/>
              </a:spcBef>
              <a:spcAft>
                <a:spcPts val="0"/>
              </a:spcAft>
              <a:buSzPts val="3000"/>
              <a:buNone/>
              <a:defRPr/>
            </a:lvl4pPr>
            <a:lvl5pPr lvl="4" algn="ctr">
              <a:spcBef>
                <a:spcPts val="0"/>
              </a:spcBef>
              <a:spcAft>
                <a:spcPts val="0"/>
              </a:spcAft>
              <a:buSzPts val="3000"/>
              <a:buNone/>
              <a:defRPr/>
            </a:lvl5pPr>
            <a:lvl6pPr lvl="5" algn="ctr">
              <a:spcBef>
                <a:spcPts val="0"/>
              </a:spcBef>
              <a:spcAft>
                <a:spcPts val="0"/>
              </a:spcAft>
              <a:buSzPts val="3000"/>
              <a:buNone/>
              <a:defRPr/>
            </a:lvl6pPr>
            <a:lvl7pPr lvl="6" algn="ctr">
              <a:spcBef>
                <a:spcPts val="0"/>
              </a:spcBef>
              <a:spcAft>
                <a:spcPts val="0"/>
              </a:spcAft>
              <a:buSzPts val="3000"/>
              <a:buNone/>
              <a:defRPr/>
            </a:lvl7pPr>
            <a:lvl8pPr lvl="7" algn="ctr">
              <a:spcBef>
                <a:spcPts val="0"/>
              </a:spcBef>
              <a:spcAft>
                <a:spcPts val="0"/>
              </a:spcAft>
              <a:buSzPts val="3000"/>
              <a:buNone/>
              <a:defRPr/>
            </a:lvl8pPr>
            <a:lvl9pPr lvl="8" algn="ctr">
              <a:spcBef>
                <a:spcPts val="0"/>
              </a:spcBef>
              <a:spcAft>
                <a:spcPts val="0"/>
              </a:spcAft>
              <a:buSzPts val="3000"/>
              <a:buNone/>
              <a:defRPr/>
            </a:lvl9pPr>
          </a:lstStyle>
          <a:p>
            <a:endParaRPr/>
          </a:p>
        </p:txBody>
      </p:sp>
      <p:sp>
        <p:nvSpPr>
          <p:cNvPr id="23" name="Google Shape;23;p5"/>
          <p:cNvSpPr txBox="1">
            <a:spLocks noGrp="1"/>
          </p:cNvSpPr>
          <p:nvPr>
            <p:ph type="title" idx="3"/>
          </p:nvPr>
        </p:nvSpPr>
        <p:spPr>
          <a:xfrm>
            <a:off x="4953273" y="2639775"/>
            <a:ext cx="3168600" cy="3936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24" name="Google Shape;24;p5"/>
          <p:cNvSpPr txBox="1">
            <a:spLocks noGrp="1"/>
          </p:cNvSpPr>
          <p:nvPr>
            <p:ph type="subTitle" idx="1"/>
          </p:nvPr>
        </p:nvSpPr>
        <p:spPr>
          <a:xfrm>
            <a:off x="1022127" y="2957175"/>
            <a:ext cx="3168600" cy="1092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dk1"/>
              </a:buClr>
              <a:buSzPts val="1400"/>
              <a:buFont typeface="Arial"/>
              <a:buChar char="•"/>
              <a:defRPr sz="1200">
                <a:solidFill>
                  <a:schemeClr val="dk1"/>
                </a:solidFill>
              </a:defRPr>
            </a:lvl1pPr>
            <a:lvl2pPr lvl="1" algn="ctr">
              <a:spcBef>
                <a:spcPts val="0"/>
              </a:spcBef>
              <a:spcAft>
                <a:spcPts val="0"/>
              </a:spcAft>
              <a:buClr>
                <a:schemeClr val="dk1"/>
              </a:buClr>
              <a:buSzPts val="1400"/>
              <a:buFont typeface="Arial"/>
              <a:buChar char="○"/>
              <a:defRPr/>
            </a:lvl2pPr>
            <a:lvl3pPr lvl="2" algn="ctr">
              <a:spcBef>
                <a:spcPts val="0"/>
              </a:spcBef>
              <a:spcAft>
                <a:spcPts val="0"/>
              </a:spcAft>
              <a:buClr>
                <a:schemeClr val="dk1"/>
              </a:buClr>
              <a:buSzPts val="1400"/>
              <a:buFont typeface="Arial"/>
              <a:buChar char="■"/>
              <a:defRPr/>
            </a:lvl3pPr>
            <a:lvl4pPr lvl="3" algn="ctr">
              <a:spcBef>
                <a:spcPts val="0"/>
              </a:spcBef>
              <a:spcAft>
                <a:spcPts val="0"/>
              </a:spcAft>
              <a:buClr>
                <a:schemeClr val="dk1"/>
              </a:buClr>
              <a:buSzPts val="1400"/>
              <a:buFont typeface="Arial"/>
              <a:buChar char="●"/>
              <a:defRPr/>
            </a:lvl4pPr>
            <a:lvl5pPr lvl="4" algn="ctr">
              <a:spcBef>
                <a:spcPts val="0"/>
              </a:spcBef>
              <a:spcAft>
                <a:spcPts val="0"/>
              </a:spcAft>
              <a:buClr>
                <a:schemeClr val="dk1"/>
              </a:buClr>
              <a:buSzPts val="1400"/>
              <a:buFont typeface="Arial"/>
              <a:buChar char="○"/>
              <a:defRPr/>
            </a:lvl5pPr>
            <a:lvl6pPr lvl="5" algn="ctr">
              <a:spcBef>
                <a:spcPts val="0"/>
              </a:spcBef>
              <a:spcAft>
                <a:spcPts val="0"/>
              </a:spcAft>
              <a:buClr>
                <a:schemeClr val="dk1"/>
              </a:buClr>
              <a:buSzPts val="1400"/>
              <a:buFont typeface="Arial"/>
              <a:buChar char="■"/>
              <a:defRPr/>
            </a:lvl6pPr>
            <a:lvl7pPr lvl="6" algn="ctr">
              <a:spcBef>
                <a:spcPts val="0"/>
              </a:spcBef>
              <a:spcAft>
                <a:spcPts val="0"/>
              </a:spcAft>
              <a:buClr>
                <a:schemeClr val="dk1"/>
              </a:buClr>
              <a:buSzPts val="1400"/>
              <a:buFont typeface="Arial"/>
              <a:buChar char="●"/>
              <a:defRPr/>
            </a:lvl7pPr>
            <a:lvl8pPr lvl="7" algn="ctr">
              <a:spcBef>
                <a:spcPts val="0"/>
              </a:spcBef>
              <a:spcAft>
                <a:spcPts val="0"/>
              </a:spcAft>
              <a:buClr>
                <a:schemeClr val="dk1"/>
              </a:buClr>
              <a:buSzPts val="1400"/>
              <a:buFont typeface="Arial"/>
              <a:buChar char="○"/>
              <a:defRPr/>
            </a:lvl8pPr>
            <a:lvl9pPr lvl="8" algn="ctr">
              <a:spcBef>
                <a:spcPts val="0"/>
              </a:spcBef>
              <a:spcAft>
                <a:spcPts val="0"/>
              </a:spcAft>
              <a:buClr>
                <a:schemeClr val="dk1"/>
              </a:buClr>
              <a:buSzPts val="1400"/>
              <a:buFont typeface="Arial"/>
              <a:buChar char="■"/>
              <a:defRPr/>
            </a:lvl9pPr>
          </a:lstStyle>
          <a:p>
            <a:endParaRPr/>
          </a:p>
        </p:txBody>
      </p:sp>
      <p:sp>
        <p:nvSpPr>
          <p:cNvPr id="25" name="Google Shape;25;p5"/>
          <p:cNvSpPr txBox="1">
            <a:spLocks noGrp="1"/>
          </p:cNvSpPr>
          <p:nvPr>
            <p:ph type="subTitle" idx="4"/>
          </p:nvPr>
        </p:nvSpPr>
        <p:spPr>
          <a:xfrm>
            <a:off x="4953273" y="2957175"/>
            <a:ext cx="3168600" cy="10923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Arial"/>
              <a:buChar char="•"/>
              <a:defRPr sz="1200">
                <a:solidFill>
                  <a:schemeClr val="dk1"/>
                </a:solidFill>
              </a:defRPr>
            </a:lvl1pPr>
            <a:lvl2pPr lvl="1" algn="ctr" rtl="0">
              <a:spcBef>
                <a:spcPts val="0"/>
              </a:spcBef>
              <a:spcAft>
                <a:spcPts val="0"/>
              </a:spcAft>
              <a:buClr>
                <a:schemeClr val="dk1"/>
              </a:buClr>
              <a:buSzPts val="1400"/>
              <a:buFont typeface="Arial"/>
              <a:buChar char="○"/>
              <a:defRPr/>
            </a:lvl2pPr>
            <a:lvl3pPr lvl="2" algn="ctr" rtl="0">
              <a:spcBef>
                <a:spcPts val="0"/>
              </a:spcBef>
              <a:spcAft>
                <a:spcPts val="0"/>
              </a:spcAft>
              <a:buClr>
                <a:schemeClr val="dk1"/>
              </a:buClr>
              <a:buSzPts val="1400"/>
              <a:buFont typeface="Arial"/>
              <a:buChar char="■"/>
              <a:defRPr/>
            </a:lvl3pPr>
            <a:lvl4pPr lvl="3" algn="ctr" rtl="0">
              <a:spcBef>
                <a:spcPts val="0"/>
              </a:spcBef>
              <a:spcAft>
                <a:spcPts val="0"/>
              </a:spcAft>
              <a:buClr>
                <a:schemeClr val="dk1"/>
              </a:buClr>
              <a:buSzPts val="1400"/>
              <a:buFont typeface="Arial"/>
              <a:buChar char="●"/>
              <a:defRPr/>
            </a:lvl4pPr>
            <a:lvl5pPr lvl="4" algn="ctr" rtl="0">
              <a:spcBef>
                <a:spcPts val="0"/>
              </a:spcBef>
              <a:spcAft>
                <a:spcPts val="0"/>
              </a:spcAft>
              <a:buClr>
                <a:schemeClr val="dk1"/>
              </a:buClr>
              <a:buSzPts val="1400"/>
              <a:buFont typeface="Arial"/>
              <a:buChar char="○"/>
              <a:defRPr/>
            </a:lvl5pPr>
            <a:lvl6pPr lvl="5" algn="ctr" rtl="0">
              <a:spcBef>
                <a:spcPts val="0"/>
              </a:spcBef>
              <a:spcAft>
                <a:spcPts val="0"/>
              </a:spcAft>
              <a:buClr>
                <a:schemeClr val="dk1"/>
              </a:buClr>
              <a:buSzPts val="1400"/>
              <a:buFont typeface="Arial"/>
              <a:buChar char="■"/>
              <a:defRPr/>
            </a:lvl6pPr>
            <a:lvl7pPr lvl="6" algn="ctr" rtl="0">
              <a:spcBef>
                <a:spcPts val="0"/>
              </a:spcBef>
              <a:spcAft>
                <a:spcPts val="0"/>
              </a:spcAft>
              <a:buClr>
                <a:schemeClr val="dk1"/>
              </a:buClr>
              <a:buSzPts val="1400"/>
              <a:buFont typeface="Arial"/>
              <a:buChar char="●"/>
              <a:defRPr/>
            </a:lvl7pPr>
            <a:lvl8pPr lvl="7" algn="ctr" rtl="0">
              <a:spcBef>
                <a:spcPts val="0"/>
              </a:spcBef>
              <a:spcAft>
                <a:spcPts val="0"/>
              </a:spcAft>
              <a:buClr>
                <a:schemeClr val="dk1"/>
              </a:buClr>
              <a:buSzPts val="1400"/>
              <a:buFont typeface="Arial"/>
              <a:buChar char="○"/>
              <a:defRPr/>
            </a:lvl8pPr>
            <a:lvl9pPr lvl="8" algn="ctr" rtl="0">
              <a:spcBef>
                <a:spcPts val="0"/>
              </a:spcBef>
              <a:spcAft>
                <a:spcPts val="0"/>
              </a:spcAft>
              <a:buClr>
                <a:schemeClr val="dk1"/>
              </a:buClr>
              <a:buSzPts val="1400"/>
              <a:buFont typeface="Arial"/>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gradFill>
          <a:gsLst>
            <a:gs pos="0">
              <a:schemeClr val="lt1"/>
            </a:gs>
            <a:gs pos="100000">
              <a:srgbClr val="CCCCCC"/>
            </a:gs>
          </a:gsLst>
          <a:lin ang="2698631" scaled="0"/>
        </a:gradFill>
        <a:effectLst/>
      </p:bgPr>
    </p:bg>
    <p:spTree>
      <p:nvGrpSpPr>
        <p:cNvPr id="1" name="Shape 26"/>
        <p:cNvGrpSpPr/>
        <p:nvPr/>
      </p:nvGrpSpPr>
      <p:grpSpPr>
        <a:xfrm>
          <a:off x="0" y="0"/>
          <a:ext cx="0" cy="0"/>
          <a:chOff x="0" y="0"/>
          <a:chExt cx="0" cy="0"/>
        </a:xfrm>
      </p:grpSpPr>
      <p:sp>
        <p:nvSpPr>
          <p:cNvPr id="27" name="Google Shape;27;p6"/>
          <p:cNvSpPr/>
          <p:nvPr/>
        </p:nvSpPr>
        <p:spPr>
          <a:xfrm>
            <a:off x="-100" y="390675"/>
            <a:ext cx="9144000" cy="4434000"/>
          </a:xfrm>
          <a:prstGeom prst="rect">
            <a:avLst/>
          </a:prstGeom>
          <a:gradFill>
            <a:gsLst>
              <a:gs pos="0">
                <a:srgbClr val="D9D9D9">
                  <a:alpha val="13100"/>
                </a:srgbClr>
              </a:gs>
              <a:gs pos="100000">
                <a:schemeClr val="lt1">
                  <a:alpha val="13100"/>
                </a:schemeClr>
              </a:gs>
            </a:gsLst>
            <a:lin ang="2698631"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6"/>
          <p:cNvSpPr/>
          <p:nvPr/>
        </p:nvSpPr>
        <p:spPr>
          <a:xfrm>
            <a:off x="-100" y="390675"/>
            <a:ext cx="9144000" cy="4434000"/>
          </a:xfrm>
          <a:prstGeom prst="rect">
            <a:avLst/>
          </a:prstGeom>
          <a:gradFill>
            <a:gsLst>
              <a:gs pos="0">
                <a:srgbClr val="FFFFFF">
                  <a:alpha val="25490"/>
                  <a:alpha val="13100"/>
                </a:srgbClr>
              </a:gs>
              <a:gs pos="43000">
                <a:schemeClr val="lt1">
                  <a:alpha val="13100"/>
                </a:schemeClr>
              </a:gs>
              <a:gs pos="100000">
                <a:schemeClr val="lt1">
                  <a:alpha val="13100"/>
                </a:scheme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9" name="Google Shape;29;p6"/>
          <p:cNvPicPr preferRelativeResize="0"/>
          <p:nvPr/>
        </p:nvPicPr>
        <p:blipFill rotWithShape="1">
          <a:blip r:embed="rId2">
            <a:alphaModFix/>
          </a:blip>
          <a:srcRect r="56142"/>
          <a:stretch/>
        </p:blipFill>
        <p:spPr>
          <a:xfrm>
            <a:off x="7859326" y="751075"/>
            <a:ext cx="1284676" cy="4392424"/>
          </a:xfrm>
          <a:prstGeom prst="rect">
            <a:avLst/>
          </a:prstGeom>
          <a:noFill/>
          <a:ln>
            <a:noFill/>
          </a:ln>
        </p:spPr>
      </p:pic>
      <p:pic>
        <p:nvPicPr>
          <p:cNvPr id="30" name="Google Shape;30;p6"/>
          <p:cNvPicPr preferRelativeResize="0"/>
          <p:nvPr/>
        </p:nvPicPr>
        <p:blipFill rotWithShape="1">
          <a:blip r:embed="rId3">
            <a:alphaModFix/>
          </a:blip>
          <a:srcRect l="71818" t="90" b="-532"/>
          <a:stretch/>
        </p:blipFill>
        <p:spPr>
          <a:xfrm>
            <a:off x="-101" y="1995838"/>
            <a:ext cx="599976" cy="3111574"/>
          </a:xfrm>
          <a:prstGeom prst="rect">
            <a:avLst/>
          </a:prstGeom>
          <a:noFill/>
          <a:ln>
            <a:noFill/>
          </a:ln>
        </p:spPr>
      </p:pic>
      <p:sp>
        <p:nvSpPr>
          <p:cNvPr id="31" name="Google Shape;31;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2"/>
        <p:cNvGrpSpPr/>
        <p:nvPr/>
      </p:nvGrpSpPr>
      <p:grpSpPr>
        <a:xfrm>
          <a:off x="0" y="0"/>
          <a:ext cx="0" cy="0"/>
          <a:chOff x="0" y="0"/>
          <a:chExt cx="0" cy="0"/>
        </a:xfrm>
      </p:grpSpPr>
      <p:sp>
        <p:nvSpPr>
          <p:cNvPr id="33" name="Google Shape;33;p7"/>
          <p:cNvSpPr txBox="1">
            <a:spLocks noGrp="1"/>
          </p:cNvSpPr>
          <p:nvPr>
            <p:ph type="title"/>
          </p:nvPr>
        </p:nvSpPr>
        <p:spPr>
          <a:xfrm>
            <a:off x="2007600" y="1249125"/>
            <a:ext cx="5129100" cy="1322700"/>
          </a:xfrm>
          <a:prstGeom prst="rect">
            <a:avLst/>
          </a:prstGeom>
        </p:spPr>
        <p:txBody>
          <a:bodyPr spcFirstLastPara="1" wrap="square" lIns="91425" tIns="91425" rIns="91425" bIns="91425" anchor="ctr" anchorCtr="0">
            <a:noAutofit/>
          </a:bodyPr>
          <a:lstStyle>
            <a:lvl1pPr lvl="0" algn="ctr">
              <a:spcBef>
                <a:spcPts val="0"/>
              </a:spcBef>
              <a:spcAft>
                <a:spcPts val="0"/>
              </a:spcAft>
              <a:buSzPts val="2400"/>
              <a:buNone/>
              <a:defRPr sz="40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4" name="Google Shape;34;p7"/>
          <p:cNvSpPr txBox="1">
            <a:spLocks noGrp="1"/>
          </p:cNvSpPr>
          <p:nvPr>
            <p:ph type="subTitle" idx="1"/>
          </p:nvPr>
        </p:nvSpPr>
        <p:spPr>
          <a:xfrm>
            <a:off x="2007600" y="2571750"/>
            <a:ext cx="5129100" cy="13227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1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5"/>
        <p:cNvGrpSpPr/>
        <p:nvPr/>
      </p:nvGrpSpPr>
      <p:grpSpPr>
        <a:xfrm>
          <a:off x="0" y="0"/>
          <a:ext cx="0" cy="0"/>
          <a:chOff x="0" y="0"/>
          <a:chExt cx="0" cy="0"/>
        </a:xfrm>
      </p:grpSpPr>
      <p:sp>
        <p:nvSpPr>
          <p:cNvPr id="36" name="Google Shape;36;p8"/>
          <p:cNvSpPr txBox="1">
            <a:spLocks noGrp="1"/>
          </p:cNvSpPr>
          <p:nvPr>
            <p:ph type="title"/>
          </p:nvPr>
        </p:nvSpPr>
        <p:spPr>
          <a:xfrm>
            <a:off x="1695150" y="833975"/>
            <a:ext cx="5753700" cy="34755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85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
        <p:cNvGrpSpPr/>
        <p:nvPr/>
      </p:nvGrpSpPr>
      <p:grpSpPr>
        <a:xfrm>
          <a:off x="0" y="0"/>
          <a:ext cx="0" cy="0"/>
          <a:chOff x="0" y="0"/>
          <a:chExt cx="0" cy="0"/>
        </a:xfrm>
      </p:grpSpPr>
      <p:sp>
        <p:nvSpPr>
          <p:cNvPr id="38" name="Google Shape;38;p9"/>
          <p:cNvSpPr txBox="1">
            <a:spLocks noGrp="1"/>
          </p:cNvSpPr>
          <p:nvPr>
            <p:ph type="body" idx="1"/>
          </p:nvPr>
        </p:nvSpPr>
        <p:spPr>
          <a:xfrm>
            <a:off x="720000" y="1570575"/>
            <a:ext cx="4047000" cy="2186100"/>
          </a:xfrm>
          <a:prstGeom prst="rect">
            <a:avLst/>
          </a:prstGeom>
        </p:spPr>
        <p:txBody>
          <a:bodyPr spcFirstLastPara="1" wrap="square" lIns="91425" tIns="91425" rIns="91425" bIns="91425" anchor="t" anchorCtr="0">
            <a:noAutofit/>
          </a:bodyPr>
          <a:lstStyle>
            <a:lvl1pPr marL="457200" lvl="0" indent="-279400">
              <a:spcBef>
                <a:spcPts val="0"/>
              </a:spcBef>
              <a:spcAft>
                <a:spcPts val="0"/>
              </a:spcAft>
              <a:buClr>
                <a:srgbClr val="999999"/>
              </a:buClr>
              <a:buSzPts val="800"/>
              <a:buFont typeface="Open Sans"/>
              <a:buChar char="-"/>
              <a:defRPr/>
            </a:lvl1pPr>
            <a:lvl2pPr marL="914400" lvl="1" indent="-279400">
              <a:spcBef>
                <a:spcPts val="0"/>
              </a:spcBef>
              <a:spcAft>
                <a:spcPts val="0"/>
              </a:spcAft>
              <a:buClr>
                <a:srgbClr val="999999"/>
              </a:buClr>
              <a:buSzPts val="800"/>
              <a:buFont typeface="Open Sans"/>
              <a:buChar char="○"/>
              <a:defRPr/>
            </a:lvl2pPr>
            <a:lvl3pPr marL="1371600" lvl="2" indent="-279400">
              <a:spcBef>
                <a:spcPts val="0"/>
              </a:spcBef>
              <a:spcAft>
                <a:spcPts val="0"/>
              </a:spcAft>
              <a:buClr>
                <a:srgbClr val="999999"/>
              </a:buClr>
              <a:buSzPts val="800"/>
              <a:buFont typeface="Open Sans"/>
              <a:buChar char="■"/>
              <a:defRPr/>
            </a:lvl3pPr>
            <a:lvl4pPr marL="1828800" lvl="3" indent="-279400">
              <a:spcBef>
                <a:spcPts val="0"/>
              </a:spcBef>
              <a:spcAft>
                <a:spcPts val="0"/>
              </a:spcAft>
              <a:buClr>
                <a:srgbClr val="999999"/>
              </a:buClr>
              <a:buSzPts val="800"/>
              <a:buFont typeface="Open Sans"/>
              <a:buChar char="●"/>
              <a:defRPr/>
            </a:lvl4pPr>
            <a:lvl5pPr marL="2286000" lvl="4" indent="-304800">
              <a:spcBef>
                <a:spcPts val="0"/>
              </a:spcBef>
              <a:spcAft>
                <a:spcPts val="0"/>
              </a:spcAft>
              <a:buClr>
                <a:srgbClr val="999999"/>
              </a:buClr>
              <a:buSzPts val="1200"/>
              <a:buFont typeface="Open Sans"/>
              <a:buChar char="○"/>
              <a:defRPr/>
            </a:lvl5pPr>
            <a:lvl6pPr marL="2743200" lvl="5" indent="-304800">
              <a:spcBef>
                <a:spcPts val="0"/>
              </a:spcBef>
              <a:spcAft>
                <a:spcPts val="0"/>
              </a:spcAft>
              <a:buClr>
                <a:srgbClr val="999999"/>
              </a:buClr>
              <a:buSzPts val="1200"/>
              <a:buFont typeface="Open Sans"/>
              <a:buChar char="■"/>
              <a:defRPr/>
            </a:lvl6pPr>
            <a:lvl7pPr marL="3200400" lvl="6" indent="-273050">
              <a:spcBef>
                <a:spcPts val="0"/>
              </a:spcBef>
              <a:spcAft>
                <a:spcPts val="0"/>
              </a:spcAft>
              <a:buClr>
                <a:srgbClr val="999999"/>
              </a:buClr>
              <a:buSzPts val="700"/>
              <a:buFont typeface="Open Sans"/>
              <a:buChar char="●"/>
              <a:defRPr/>
            </a:lvl7pPr>
            <a:lvl8pPr marL="3657600" lvl="7" indent="-273050">
              <a:spcBef>
                <a:spcPts val="0"/>
              </a:spcBef>
              <a:spcAft>
                <a:spcPts val="0"/>
              </a:spcAft>
              <a:buClr>
                <a:srgbClr val="999999"/>
              </a:buClr>
              <a:buSzPts val="700"/>
              <a:buFont typeface="Open Sans"/>
              <a:buChar char="○"/>
              <a:defRPr/>
            </a:lvl8pPr>
            <a:lvl9pPr marL="4114800" lvl="8" indent="-266700">
              <a:spcBef>
                <a:spcPts val="0"/>
              </a:spcBef>
              <a:spcAft>
                <a:spcPts val="0"/>
              </a:spcAft>
              <a:buClr>
                <a:srgbClr val="999999"/>
              </a:buClr>
              <a:buSzPts val="600"/>
              <a:buFont typeface="Open Sans"/>
              <a:buChar char="■"/>
              <a:defRPr/>
            </a:lvl9pPr>
          </a:lstStyle>
          <a:p>
            <a:endParaRPr/>
          </a:p>
        </p:txBody>
      </p:sp>
      <p:sp>
        <p:nvSpPr>
          <p:cNvPr id="39" name="Google Shape;39;p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0"/>
        <p:cNvGrpSpPr/>
        <p:nvPr/>
      </p:nvGrpSpPr>
      <p:grpSpPr>
        <a:xfrm>
          <a:off x="0" y="0"/>
          <a:ext cx="0" cy="0"/>
          <a:chOff x="0" y="0"/>
          <a:chExt cx="0" cy="0"/>
        </a:xfrm>
      </p:grpSpPr>
      <p:sp>
        <p:nvSpPr>
          <p:cNvPr id="41" name="Google Shape;41;p10"/>
          <p:cNvSpPr txBox="1">
            <a:spLocks noGrp="1"/>
          </p:cNvSpPr>
          <p:nvPr>
            <p:ph type="body" idx="1"/>
          </p:nvPr>
        </p:nvSpPr>
        <p:spPr>
          <a:xfrm>
            <a:off x="720000" y="2269200"/>
            <a:ext cx="7704000" cy="605100"/>
          </a:xfrm>
          <a:prstGeom prst="rect">
            <a:avLst/>
          </a:prstGeom>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marL="457200" lvl="0" indent="-228600" algn="ctr">
              <a:lnSpc>
                <a:spcPct val="100000"/>
              </a:lnSpc>
              <a:spcBef>
                <a:spcPts val="0"/>
              </a:spcBef>
              <a:spcAft>
                <a:spcPts val="0"/>
              </a:spcAft>
              <a:buSzPts val="1400"/>
              <a:buNone/>
              <a:defRPr sz="4000">
                <a:solidFill>
                  <a:schemeClr val="dk1"/>
                </a:solidFill>
                <a:latin typeface="Bebas Neue"/>
                <a:ea typeface="Bebas Neue"/>
                <a:cs typeface="Bebas Neue"/>
                <a:sym typeface="Bebas Neue"/>
              </a:defRPr>
            </a:lvl1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bg>
      <p:bgPr>
        <a:gradFill>
          <a:gsLst>
            <a:gs pos="0">
              <a:srgbClr val="D9D9D9"/>
            </a:gs>
            <a:gs pos="100000">
              <a:schemeClr val="lt1"/>
            </a:gs>
          </a:gsLst>
          <a:lin ang="2698631" scaled="0"/>
        </a:gradFill>
        <a:effectLst/>
      </p:bgPr>
    </p:bg>
    <p:spTree>
      <p:nvGrpSpPr>
        <p:cNvPr id="1" name="Shape 42"/>
        <p:cNvGrpSpPr/>
        <p:nvPr/>
      </p:nvGrpSpPr>
      <p:grpSpPr>
        <a:xfrm>
          <a:off x="0" y="0"/>
          <a:ext cx="0" cy="0"/>
          <a:chOff x="0" y="0"/>
          <a:chExt cx="0" cy="0"/>
        </a:xfrm>
      </p:grpSpPr>
      <p:sp>
        <p:nvSpPr>
          <p:cNvPr id="43" name="Google Shape;43;p11"/>
          <p:cNvSpPr txBox="1">
            <a:spLocks noGrp="1"/>
          </p:cNvSpPr>
          <p:nvPr>
            <p:ph type="title" hasCustomPrompt="1"/>
          </p:nvPr>
        </p:nvSpPr>
        <p:spPr>
          <a:xfrm>
            <a:off x="1766700" y="1533875"/>
            <a:ext cx="5610600" cy="1372200"/>
          </a:xfrm>
          <a:prstGeom prst="rect">
            <a:avLst/>
          </a:prstGeom>
        </p:spPr>
        <p:txBody>
          <a:bodyPr spcFirstLastPara="1" wrap="square" lIns="91425" tIns="91425" rIns="91425" bIns="91425" anchor="ctr" anchorCtr="0">
            <a:noAutofit/>
          </a:bodyPr>
          <a:lstStyle>
            <a:lvl1pPr lvl="0" algn="ctr">
              <a:spcBef>
                <a:spcPts val="0"/>
              </a:spcBef>
              <a:spcAft>
                <a:spcPts val="0"/>
              </a:spcAft>
              <a:buSzPts val="10000"/>
              <a:buNone/>
              <a:defRPr sz="10000"/>
            </a:lvl1pPr>
            <a:lvl2pPr lvl="1" algn="ctr">
              <a:spcBef>
                <a:spcPts val="0"/>
              </a:spcBef>
              <a:spcAft>
                <a:spcPts val="0"/>
              </a:spcAft>
              <a:buSzPts val="10000"/>
              <a:buNone/>
              <a:defRPr sz="10000"/>
            </a:lvl2pPr>
            <a:lvl3pPr lvl="2" algn="ctr">
              <a:spcBef>
                <a:spcPts val="0"/>
              </a:spcBef>
              <a:spcAft>
                <a:spcPts val="0"/>
              </a:spcAft>
              <a:buSzPts val="10000"/>
              <a:buNone/>
              <a:defRPr sz="10000"/>
            </a:lvl3pPr>
            <a:lvl4pPr lvl="3" algn="ctr">
              <a:spcBef>
                <a:spcPts val="0"/>
              </a:spcBef>
              <a:spcAft>
                <a:spcPts val="0"/>
              </a:spcAft>
              <a:buSzPts val="10000"/>
              <a:buNone/>
              <a:defRPr sz="10000"/>
            </a:lvl4pPr>
            <a:lvl5pPr lvl="4" algn="ctr">
              <a:spcBef>
                <a:spcPts val="0"/>
              </a:spcBef>
              <a:spcAft>
                <a:spcPts val="0"/>
              </a:spcAft>
              <a:buSzPts val="10000"/>
              <a:buNone/>
              <a:defRPr sz="10000"/>
            </a:lvl5pPr>
            <a:lvl6pPr lvl="5" algn="ctr">
              <a:spcBef>
                <a:spcPts val="0"/>
              </a:spcBef>
              <a:spcAft>
                <a:spcPts val="0"/>
              </a:spcAft>
              <a:buSzPts val="10000"/>
              <a:buNone/>
              <a:defRPr sz="10000"/>
            </a:lvl6pPr>
            <a:lvl7pPr lvl="6" algn="ctr">
              <a:spcBef>
                <a:spcPts val="0"/>
              </a:spcBef>
              <a:spcAft>
                <a:spcPts val="0"/>
              </a:spcAft>
              <a:buSzPts val="10000"/>
              <a:buNone/>
              <a:defRPr sz="10000"/>
            </a:lvl7pPr>
            <a:lvl8pPr lvl="7" algn="ctr">
              <a:spcBef>
                <a:spcPts val="0"/>
              </a:spcBef>
              <a:spcAft>
                <a:spcPts val="0"/>
              </a:spcAft>
              <a:buSzPts val="10000"/>
              <a:buNone/>
              <a:defRPr sz="10000"/>
            </a:lvl8pPr>
            <a:lvl9pPr lvl="8" algn="ctr">
              <a:spcBef>
                <a:spcPts val="0"/>
              </a:spcBef>
              <a:spcAft>
                <a:spcPts val="0"/>
              </a:spcAft>
              <a:buSzPts val="10000"/>
              <a:buNone/>
              <a:defRPr sz="10000"/>
            </a:lvl9pPr>
          </a:lstStyle>
          <a:p>
            <a:r>
              <a:t>xx%</a:t>
            </a:r>
          </a:p>
        </p:txBody>
      </p:sp>
      <p:sp>
        <p:nvSpPr>
          <p:cNvPr id="44" name="Google Shape;44;p11"/>
          <p:cNvSpPr txBox="1">
            <a:spLocks noGrp="1"/>
          </p:cNvSpPr>
          <p:nvPr>
            <p:ph type="subTitle" idx="1"/>
          </p:nvPr>
        </p:nvSpPr>
        <p:spPr>
          <a:xfrm>
            <a:off x="1766700" y="2906122"/>
            <a:ext cx="5610600" cy="703500"/>
          </a:xfrm>
          <a:prstGeom prst="rect">
            <a:avLst/>
          </a:prstGeom>
        </p:spPr>
        <p:txBody>
          <a:bodyPr spcFirstLastPara="1" wrap="square" lIns="91425" tIns="91425" rIns="91425" bIns="91425" anchor="ctr" anchorCtr="0">
            <a:noAutofit/>
          </a:bodyPr>
          <a:lstStyle>
            <a:lvl1pPr lvl="0" algn="ctr">
              <a:spcBef>
                <a:spcPts val="0"/>
              </a:spcBef>
              <a:spcAft>
                <a:spcPts val="0"/>
              </a:spcAft>
              <a:buSzPts val="1400"/>
              <a:buNone/>
              <a:defRPr sz="18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000"/>
              <a:buFont typeface="Audiowide"/>
              <a:buNone/>
              <a:defRPr sz="3000" b="1">
                <a:solidFill>
                  <a:schemeClr val="dk1"/>
                </a:solidFill>
                <a:latin typeface="Audiowide"/>
                <a:ea typeface="Audiowide"/>
                <a:cs typeface="Audiowide"/>
                <a:sym typeface="Audiowide"/>
              </a:defRPr>
            </a:lvl1pPr>
            <a:lvl2pPr lvl="1">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2pPr>
            <a:lvl3pPr lvl="2">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3pPr>
            <a:lvl4pPr lvl="3">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4pPr>
            <a:lvl5pPr lvl="4">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5pPr>
            <a:lvl6pPr lvl="5">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6pPr>
            <a:lvl7pPr lvl="6">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7pPr>
            <a:lvl8pPr lvl="7">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8pPr>
            <a:lvl9pPr lvl="8">
              <a:spcBef>
                <a:spcPts val="0"/>
              </a:spcBef>
              <a:spcAft>
                <a:spcPts val="0"/>
              </a:spcAft>
              <a:buClr>
                <a:schemeClr val="dk1"/>
              </a:buClr>
              <a:buSzPts val="3000"/>
              <a:buFont typeface="Bebas Neue"/>
              <a:buNone/>
              <a:defRPr sz="30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Rubik"/>
              <a:buChar char="●"/>
              <a:defRPr>
                <a:solidFill>
                  <a:schemeClr val="dk1"/>
                </a:solidFill>
                <a:latin typeface="Rubik"/>
                <a:ea typeface="Rubik"/>
                <a:cs typeface="Rubik"/>
                <a:sym typeface="Rubik"/>
              </a:defRPr>
            </a:lvl1pPr>
            <a:lvl2pPr marL="914400" lvl="1" indent="-317500">
              <a:lnSpc>
                <a:spcPct val="115000"/>
              </a:lnSpc>
              <a:spcBef>
                <a:spcPts val="0"/>
              </a:spcBef>
              <a:spcAft>
                <a:spcPts val="0"/>
              </a:spcAft>
              <a:buClr>
                <a:schemeClr val="dk1"/>
              </a:buClr>
              <a:buSzPts val="1400"/>
              <a:buFont typeface="Rubik"/>
              <a:buChar char="○"/>
              <a:defRPr>
                <a:solidFill>
                  <a:schemeClr val="dk1"/>
                </a:solidFill>
                <a:latin typeface="Rubik"/>
                <a:ea typeface="Rubik"/>
                <a:cs typeface="Rubik"/>
                <a:sym typeface="Rubik"/>
              </a:defRPr>
            </a:lvl2pPr>
            <a:lvl3pPr marL="1371600" lvl="2" indent="-317500">
              <a:lnSpc>
                <a:spcPct val="115000"/>
              </a:lnSpc>
              <a:spcBef>
                <a:spcPts val="0"/>
              </a:spcBef>
              <a:spcAft>
                <a:spcPts val="0"/>
              </a:spcAft>
              <a:buClr>
                <a:schemeClr val="dk1"/>
              </a:buClr>
              <a:buSzPts val="1400"/>
              <a:buFont typeface="Rubik"/>
              <a:buChar char="■"/>
              <a:defRPr>
                <a:solidFill>
                  <a:schemeClr val="dk1"/>
                </a:solidFill>
                <a:latin typeface="Rubik"/>
                <a:ea typeface="Rubik"/>
                <a:cs typeface="Rubik"/>
                <a:sym typeface="Rubik"/>
              </a:defRPr>
            </a:lvl3pPr>
            <a:lvl4pPr marL="1828800" lvl="3" indent="-317500">
              <a:lnSpc>
                <a:spcPct val="115000"/>
              </a:lnSpc>
              <a:spcBef>
                <a:spcPts val="0"/>
              </a:spcBef>
              <a:spcAft>
                <a:spcPts val="0"/>
              </a:spcAft>
              <a:buClr>
                <a:schemeClr val="dk1"/>
              </a:buClr>
              <a:buSzPts val="1400"/>
              <a:buFont typeface="Rubik"/>
              <a:buChar char="●"/>
              <a:defRPr>
                <a:solidFill>
                  <a:schemeClr val="dk1"/>
                </a:solidFill>
                <a:latin typeface="Rubik"/>
                <a:ea typeface="Rubik"/>
                <a:cs typeface="Rubik"/>
                <a:sym typeface="Rubik"/>
              </a:defRPr>
            </a:lvl4pPr>
            <a:lvl5pPr marL="2286000" lvl="4" indent="-317500">
              <a:lnSpc>
                <a:spcPct val="115000"/>
              </a:lnSpc>
              <a:spcBef>
                <a:spcPts val="0"/>
              </a:spcBef>
              <a:spcAft>
                <a:spcPts val="0"/>
              </a:spcAft>
              <a:buClr>
                <a:schemeClr val="dk1"/>
              </a:buClr>
              <a:buSzPts val="1400"/>
              <a:buFont typeface="Rubik"/>
              <a:buChar char="○"/>
              <a:defRPr>
                <a:solidFill>
                  <a:schemeClr val="dk1"/>
                </a:solidFill>
                <a:latin typeface="Rubik"/>
                <a:ea typeface="Rubik"/>
                <a:cs typeface="Rubik"/>
                <a:sym typeface="Rubik"/>
              </a:defRPr>
            </a:lvl5pPr>
            <a:lvl6pPr marL="2743200" lvl="5" indent="-317500">
              <a:lnSpc>
                <a:spcPct val="115000"/>
              </a:lnSpc>
              <a:spcBef>
                <a:spcPts val="0"/>
              </a:spcBef>
              <a:spcAft>
                <a:spcPts val="0"/>
              </a:spcAft>
              <a:buClr>
                <a:schemeClr val="dk1"/>
              </a:buClr>
              <a:buSzPts val="1400"/>
              <a:buFont typeface="Rubik"/>
              <a:buChar char="■"/>
              <a:defRPr>
                <a:solidFill>
                  <a:schemeClr val="dk1"/>
                </a:solidFill>
                <a:latin typeface="Rubik"/>
                <a:ea typeface="Rubik"/>
                <a:cs typeface="Rubik"/>
                <a:sym typeface="Rubik"/>
              </a:defRPr>
            </a:lvl6pPr>
            <a:lvl7pPr marL="3200400" lvl="6" indent="-317500">
              <a:lnSpc>
                <a:spcPct val="115000"/>
              </a:lnSpc>
              <a:spcBef>
                <a:spcPts val="0"/>
              </a:spcBef>
              <a:spcAft>
                <a:spcPts val="0"/>
              </a:spcAft>
              <a:buClr>
                <a:schemeClr val="dk1"/>
              </a:buClr>
              <a:buSzPts val="1400"/>
              <a:buFont typeface="Rubik"/>
              <a:buChar char="●"/>
              <a:defRPr>
                <a:solidFill>
                  <a:schemeClr val="dk1"/>
                </a:solidFill>
                <a:latin typeface="Rubik"/>
                <a:ea typeface="Rubik"/>
                <a:cs typeface="Rubik"/>
                <a:sym typeface="Rubik"/>
              </a:defRPr>
            </a:lvl7pPr>
            <a:lvl8pPr marL="3657600" lvl="7" indent="-317500">
              <a:lnSpc>
                <a:spcPct val="115000"/>
              </a:lnSpc>
              <a:spcBef>
                <a:spcPts val="0"/>
              </a:spcBef>
              <a:spcAft>
                <a:spcPts val="0"/>
              </a:spcAft>
              <a:buClr>
                <a:schemeClr val="dk1"/>
              </a:buClr>
              <a:buSzPts val="1400"/>
              <a:buFont typeface="Rubik"/>
              <a:buChar char="○"/>
              <a:defRPr>
                <a:solidFill>
                  <a:schemeClr val="dk1"/>
                </a:solidFill>
                <a:latin typeface="Rubik"/>
                <a:ea typeface="Rubik"/>
                <a:cs typeface="Rubik"/>
                <a:sym typeface="Rubik"/>
              </a:defRPr>
            </a:lvl8pPr>
            <a:lvl9pPr marL="4114800" lvl="8" indent="-317500">
              <a:lnSpc>
                <a:spcPct val="115000"/>
              </a:lnSpc>
              <a:spcBef>
                <a:spcPts val="0"/>
              </a:spcBef>
              <a:spcAft>
                <a:spcPts val="0"/>
              </a:spcAft>
              <a:buClr>
                <a:schemeClr val="dk1"/>
              </a:buClr>
              <a:buSzPts val="1400"/>
              <a:buFont typeface="Rubik"/>
              <a:buChar char="■"/>
              <a:defRPr>
                <a:solidFill>
                  <a:schemeClr val="dk1"/>
                </a:solidFill>
                <a:latin typeface="Rubik"/>
                <a:ea typeface="Rubik"/>
                <a:cs typeface="Rubik"/>
                <a:sym typeface="Rubik"/>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1" r:id="rId11"/>
    <p:sldLayoutId id="2147483664" r:id="rId12"/>
    <p:sldLayoutId id="2147483666" r:id="rId13"/>
    <p:sldLayoutId id="2147483669" r:id="rId14"/>
    <p:sldLayoutId id="2147483671" r:id="rId15"/>
    <p:sldLayoutId id="2147483672" r:id="rId16"/>
    <p:sldLayoutId id="2147483676"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chart" Target="../charts/char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10.jpg"/><Relationship Id="rId5" Type="http://schemas.openxmlformats.org/officeDocument/2006/relationships/image" Target="../media/image9.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chart" Target="../charts/chart9.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chart" Target="../charts/char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chart" Target="../charts/char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9.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2.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lt1"/>
            </a:gs>
            <a:gs pos="100000">
              <a:srgbClr val="CCCCCC"/>
            </a:gs>
          </a:gsLst>
          <a:lin ang="2700006" scaled="0"/>
        </a:gradFill>
        <a:effectLst/>
      </p:bgPr>
    </p:bg>
    <p:spTree>
      <p:nvGrpSpPr>
        <p:cNvPr id="1" name="Shape 162"/>
        <p:cNvGrpSpPr/>
        <p:nvPr/>
      </p:nvGrpSpPr>
      <p:grpSpPr>
        <a:xfrm>
          <a:off x="0" y="0"/>
          <a:ext cx="0" cy="0"/>
          <a:chOff x="0" y="0"/>
          <a:chExt cx="0" cy="0"/>
        </a:xfrm>
      </p:grpSpPr>
      <p:pic>
        <p:nvPicPr>
          <p:cNvPr id="163" name="Google Shape;163;p30"/>
          <p:cNvPicPr preferRelativeResize="0"/>
          <p:nvPr/>
        </p:nvPicPr>
        <p:blipFill rotWithShape="1">
          <a:blip r:embed="rId3">
            <a:alphaModFix/>
          </a:blip>
          <a:srcRect l="8969" r="12209" b="31224"/>
          <a:stretch/>
        </p:blipFill>
        <p:spPr>
          <a:xfrm rot="4510899" flipH="1">
            <a:off x="684376" y="2126105"/>
            <a:ext cx="2112097" cy="3866795"/>
          </a:xfrm>
          <a:prstGeom prst="rect">
            <a:avLst/>
          </a:prstGeom>
          <a:noFill/>
          <a:ln>
            <a:noFill/>
          </a:ln>
        </p:spPr>
      </p:pic>
      <p:sp>
        <p:nvSpPr>
          <p:cNvPr id="164" name="Google Shape;164;p30"/>
          <p:cNvSpPr/>
          <p:nvPr/>
        </p:nvSpPr>
        <p:spPr>
          <a:xfrm>
            <a:off x="-100" y="1458250"/>
            <a:ext cx="9144000" cy="2171700"/>
          </a:xfrm>
          <a:prstGeom prst="rect">
            <a:avLst/>
          </a:prstGeom>
          <a:gradFill>
            <a:gsLst>
              <a:gs pos="0">
                <a:srgbClr val="FFFFFF">
                  <a:alpha val="25490"/>
                  <a:alpha val="13100"/>
                </a:srgbClr>
              </a:gs>
              <a:gs pos="43000">
                <a:schemeClr val="lt1">
                  <a:alpha val="13100"/>
                </a:schemeClr>
              </a:gs>
              <a:gs pos="100000">
                <a:schemeClr val="lt1">
                  <a:alpha val="13100"/>
                </a:scheme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5" name="Google Shape;165;p30"/>
          <p:cNvPicPr preferRelativeResize="0"/>
          <p:nvPr/>
        </p:nvPicPr>
        <p:blipFill>
          <a:blip r:embed="rId4">
            <a:alphaModFix/>
          </a:blip>
          <a:stretch>
            <a:fillRect/>
          </a:stretch>
        </p:blipFill>
        <p:spPr>
          <a:xfrm rot="-5400000">
            <a:off x="5755565" y="2221147"/>
            <a:ext cx="3283326" cy="4845778"/>
          </a:xfrm>
          <a:prstGeom prst="rect">
            <a:avLst/>
          </a:prstGeom>
          <a:noFill/>
          <a:ln>
            <a:noFill/>
          </a:ln>
        </p:spPr>
      </p:pic>
      <p:pic>
        <p:nvPicPr>
          <p:cNvPr id="166" name="Google Shape;166;p30"/>
          <p:cNvPicPr preferRelativeResize="0"/>
          <p:nvPr/>
        </p:nvPicPr>
        <p:blipFill rotWithShape="1">
          <a:blip r:embed="rId5">
            <a:alphaModFix/>
          </a:blip>
          <a:srcRect t="21172" r="46007"/>
          <a:stretch/>
        </p:blipFill>
        <p:spPr>
          <a:xfrm>
            <a:off x="5888736" y="0"/>
            <a:ext cx="3255266" cy="3210701"/>
          </a:xfrm>
          <a:prstGeom prst="rect">
            <a:avLst/>
          </a:prstGeom>
          <a:noFill/>
          <a:ln>
            <a:noFill/>
          </a:ln>
        </p:spPr>
      </p:pic>
      <p:sp>
        <p:nvSpPr>
          <p:cNvPr id="168" name="Google Shape;168;p30"/>
          <p:cNvSpPr txBox="1">
            <a:spLocks noGrp="1"/>
          </p:cNvSpPr>
          <p:nvPr>
            <p:ph type="ctrTitle"/>
          </p:nvPr>
        </p:nvSpPr>
        <p:spPr>
          <a:xfrm>
            <a:off x="0" y="41848"/>
            <a:ext cx="8388097" cy="341376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2400" b="1" dirty="0">
                <a:solidFill>
                  <a:srgbClr val="C00000"/>
                </a:solidFill>
              </a:rPr>
              <a:t>CASE STUDIES FROM  TEVET GRADUATE TRACER STUDIES</a:t>
            </a:r>
            <a:br>
              <a:rPr lang="en-US" sz="2400" dirty="0">
                <a:solidFill>
                  <a:srgbClr val="C00000"/>
                </a:solidFill>
              </a:rPr>
            </a:br>
            <a:br>
              <a:rPr lang="en-US" sz="2400" b="1" dirty="0">
                <a:solidFill>
                  <a:srgbClr val="C00000"/>
                </a:solidFill>
              </a:rPr>
            </a:br>
            <a:r>
              <a:rPr lang="en-US" sz="2400" b="1" dirty="0">
                <a:solidFill>
                  <a:srgbClr val="C00000"/>
                </a:solidFill>
              </a:rPr>
              <a:t>Presented by </a:t>
            </a:r>
            <a:br>
              <a:rPr lang="en-US" sz="2400" b="1" dirty="0">
                <a:solidFill>
                  <a:srgbClr val="C00000"/>
                </a:solidFill>
              </a:rPr>
            </a:br>
            <a:r>
              <a:rPr lang="en-US" sz="2400" b="1" dirty="0">
                <a:solidFill>
                  <a:srgbClr val="C00000"/>
                </a:solidFill>
              </a:rPr>
              <a:t>Paul </a:t>
            </a:r>
            <a:r>
              <a:rPr lang="en-US" sz="2400" b="1" dirty="0" err="1">
                <a:solidFill>
                  <a:srgbClr val="C00000"/>
                </a:solidFill>
              </a:rPr>
              <a:t>Gogwe</a:t>
            </a:r>
            <a:r>
              <a:rPr lang="en-US" sz="2400" b="1" dirty="0">
                <a:solidFill>
                  <a:srgbClr val="C00000"/>
                </a:solidFill>
              </a:rPr>
              <a:t>,</a:t>
            </a:r>
            <a:br>
              <a:rPr lang="en-US" sz="2400" b="1" dirty="0">
                <a:solidFill>
                  <a:srgbClr val="C00000"/>
                </a:solidFill>
              </a:rPr>
            </a:br>
            <a:br>
              <a:rPr lang="en-US" sz="2400" b="1" dirty="0">
                <a:solidFill>
                  <a:srgbClr val="C00000"/>
                </a:solidFill>
              </a:rPr>
            </a:br>
            <a:r>
              <a:rPr lang="en-US" sz="2400" b="1" dirty="0">
                <a:solidFill>
                  <a:srgbClr val="C00000"/>
                </a:solidFill>
              </a:rPr>
              <a:t>Senior lecture at Soche Technical College</a:t>
            </a:r>
          </a:p>
        </p:txBody>
      </p:sp>
      <p:pic>
        <p:nvPicPr>
          <p:cNvPr id="3" name="Picture 2">
            <a:extLst>
              <a:ext uri="{FF2B5EF4-FFF2-40B4-BE49-F238E27FC236}">
                <a16:creationId xmlns:a16="http://schemas.microsoft.com/office/drawing/2014/main" id="{A2D2D1B1-3E79-4DCB-BC42-D866007E9E7C}"/>
              </a:ext>
            </a:extLst>
          </p:cNvPr>
          <p:cNvPicPr>
            <a:picLocks noChangeAspect="1"/>
          </p:cNvPicPr>
          <p:nvPr/>
        </p:nvPicPr>
        <p:blipFill>
          <a:blip r:embed="rId6"/>
          <a:stretch>
            <a:fillRect/>
          </a:stretch>
        </p:blipFill>
        <p:spPr>
          <a:xfrm>
            <a:off x="3586293" y="4059502"/>
            <a:ext cx="1215510" cy="1068580"/>
          </a:xfrm>
          <a:prstGeom prst="rect">
            <a:avLst/>
          </a:prstGeom>
        </p:spPr>
      </p:pic>
    </p:spTree>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D9D9D9"/>
            </a:gs>
            <a:gs pos="100000">
              <a:schemeClr val="lt1"/>
            </a:gs>
          </a:gsLst>
          <a:lin ang="2698631" scaled="0"/>
        </a:gradFill>
        <a:effectLst/>
      </p:bgPr>
    </p:bg>
    <p:spTree>
      <p:nvGrpSpPr>
        <p:cNvPr id="1" name="Shape 279"/>
        <p:cNvGrpSpPr/>
        <p:nvPr/>
      </p:nvGrpSpPr>
      <p:grpSpPr>
        <a:xfrm>
          <a:off x="0" y="0"/>
          <a:ext cx="0" cy="0"/>
          <a:chOff x="0" y="0"/>
          <a:chExt cx="0" cy="0"/>
        </a:xfrm>
      </p:grpSpPr>
      <p:pic>
        <p:nvPicPr>
          <p:cNvPr id="280" name="Google Shape;280;p37"/>
          <p:cNvPicPr preferRelativeResize="0"/>
          <p:nvPr/>
        </p:nvPicPr>
        <p:blipFill rotWithShape="1">
          <a:blip r:embed="rId3">
            <a:alphaModFix/>
          </a:blip>
          <a:srcRect l="60075" r="12210" b="46222"/>
          <a:stretch/>
        </p:blipFill>
        <p:spPr>
          <a:xfrm rot="5399994" flipH="1">
            <a:off x="1482038" y="2346146"/>
            <a:ext cx="1315215" cy="4279491"/>
          </a:xfrm>
          <a:prstGeom prst="rect">
            <a:avLst/>
          </a:prstGeom>
          <a:noFill/>
          <a:ln>
            <a:noFill/>
          </a:ln>
        </p:spPr>
      </p:pic>
      <p:pic>
        <p:nvPicPr>
          <p:cNvPr id="281" name="Google Shape;281;p37"/>
          <p:cNvPicPr preferRelativeResize="0"/>
          <p:nvPr/>
        </p:nvPicPr>
        <p:blipFill rotWithShape="1">
          <a:blip r:embed="rId4">
            <a:alphaModFix/>
          </a:blip>
          <a:srcRect l="57012" t="-10297" r="-2372" b="-13022"/>
          <a:stretch/>
        </p:blipFill>
        <p:spPr>
          <a:xfrm>
            <a:off x="-193968" y="-377126"/>
            <a:ext cx="792906" cy="2948876"/>
          </a:xfrm>
          <a:prstGeom prst="rect">
            <a:avLst/>
          </a:prstGeom>
          <a:noFill/>
          <a:ln>
            <a:noFill/>
          </a:ln>
        </p:spPr>
      </p:pic>
      <p:sp>
        <p:nvSpPr>
          <p:cNvPr id="26" name="Google Shape;242;p35">
            <a:extLst>
              <a:ext uri="{FF2B5EF4-FFF2-40B4-BE49-F238E27FC236}">
                <a16:creationId xmlns:a16="http://schemas.microsoft.com/office/drawing/2014/main" id="{A455E03F-4649-43A2-A60E-7BBEF93EF518}"/>
              </a:ext>
            </a:extLst>
          </p:cNvPr>
          <p:cNvSpPr txBox="1">
            <a:spLocks/>
          </p:cNvSpPr>
          <p:nvPr/>
        </p:nvSpPr>
        <p:spPr>
          <a:xfrm>
            <a:off x="17540" y="-65055"/>
            <a:ext cx="8590012"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600"/>
              <a:buFont typeface="Audiowide"/>
              <a:buNone/>
              <a:defRPr sz="5000" b="1" i="0" u="none" strike="noStrike" cap="none">
                <a:solidFill>
                  <a:schemeClr val="dk1"/>
                </a:solidFill>
                <a:latin typeface="Audiowide"/>
                <a:ea typeface="Audiowide"/>
                <a:cs typeface="Audiowide"/>
                <a:sym typeface="Audiowide"/>
              </a:defRPr>
            </a:lvl1pPr>
            <a:lvl2pPr marR="0" lvl="1"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9pPr>
          </a:lstStyle>
          <a:p>
            <a:r>
              <a:rPr lang="en-US" altLang="en-US" sz="3200" b="1" dirty="0">
                <a:solidFill>
                  <a:srgbClr val="0070C0"/>
                </a:solidFill>
              </a:rPr>
              <a:t>TOTAL EMPLOYMENT (2016-2022)</a:t>
            </a:r>
            <a:endParaRPr lang="en-US" dirty="0"/>
          </a:p>
        </p:txBody>
      </p:sp>
      <p:sp>
        <p:nvSpPr>
          <p:cNvPr id="32" name="Content Placeholder 5">
            <a:extLst>
              <a:ext uri="{FF2B5EF4-FFF2-40B4-BE49-F238E27FC236}">
                <a16:creationId xmlns:a16="http://schemas.microsoft.com/office/drawing/2014/main" id="{6FD8B0C0-5D51-41B9-8D71-C332680D968C}"/>
              </a:ext>
            </a:extLst>
          </p:cNvPr>
          <p:cNvSpPr txBox="1">
            <a:spLocks/>
          </p:cNvSpPr>
          <p:nvPr/>
        </p:nvSpPr>
        <p:spPr>
          <a:xfrm>
            <a:off x="565414" y="647700"/>
            <a:ext cx="2604505" cy="3717036"/>
          </a:xfrm>
          <a:prstGeom prst="rect">
            <a:avLst/>
          </a:prstGeom>
        </p:spPr>
        <p:txBody>
          <a:bodyPr>
            <a:normAutofit/>
          </a:bodyPr>
          <a:lstStyle>
            <a:lvl1pPr marL="274320" indent="-212598" algn="l" rtl="0" eaLnBrk="1" latinLnBrk="0" hangingPunct="1">
              <a:lnSpc>
                <a:spcPct val="100000"/>
              </a:lnSpc>
              <a:spcBef>
                <a:spcPts val="450"/>
              </a:spcBef>
              <a:buClr>
                <a:schemeClr val="accent1"/>
              </a:buClr>
              <a:buSzPct val="80000"/>
              <a:buFont typeface="Wingdings 2"/>
              <a:buChar char=""/>
              <a:defRPr kumimoji="0" sz="2400" kern="1200">
                <a:solidFill>
                  <a:schemeClr val="tx1"/>
                </a:solidFill>
                <a:latin typeface="+mn-lt"/>
                <a:ea typeface="+mn-ea"/>
                <a:cs typeface="+mn-cs"/>
              </a:defRPr>
            </a:lvl1pPr>
            <a:lvl2pPr marL="480060" indent="-178308" algn="l" rtl="0" eaLnBrk="1" latinLnBrk="0" hangingPunct="1">
              <a:lnSpc>
                <a:spcPct val="100000"/>
              </a:lnSpc>
              <a:spcBef>
                <a:spcPts val="413"/>
              </a:spcBef>
              <a:buClr>
                <a:schemeClr val="accent1"/>
              </a:buClr>
              <a:buFont typeface="Verdana"/>
              <a:buChar char="◦"/>
              <a:defRPr kumimoji="0" sz="2100" kern="1200">
                <a:solidFill>
                  <a:schemeClr val="tx1"/>
                </a:solidFill>
                <a:latin typeface="+mn-lt"/>
                <a:ea typeface="+mn-ea"/>
                <a:cs typeface="+mn-cs"/>
              </a:defRPr>
            </a:lvl2pPr>
            <a:lvl3pPr marL="665226" indent="-171450" algn="l" rtl="0" eaLnBrk="1" latinLnBrk="0" hangingPunct="1">
              <a:lnSpc>
                <a:spcPct val="100000"/>
              </a:lnSpc>
              <a:spcBef>
                <a:spcPct val="20000"/>
              </a:spcBef>
              <a:buClr>
                <a:schemeClr val="accent2"/>
              </a:buClr>
              <a:buFont typeface="Wingdings 2"/>
              <a:buChar char=""/>
              <a:defRPr kumimoji="0" sz="1800" kern="1200">
                <a:solidFill>
                  <a:schemeClr val="tx1"/>
                </a:solidFill>
                <a:latin typeface="+mn-lt"/>
                <a:ea typeface="+mn-ea"/>
                <a:cs typeface="+mn-cs"/>
              </a:defRPr>
            </a:lvl3pPr>
            <a:lvl4pPr marL="822960" indent="-130302" algn="l" rtl="0" eaLnBrk="1" latinLnBrk="0" hangingPunct="1">
              <a:lnSpc>
                <a:spcPct val="100000"/>
              </a:lnSpc>
              <a:spcBef>
                <a:spcPct val="20000"/>
              </a:spcBef>
              <a:buClr>
                <a:schemeClr val="accent3"/>
              </a:buClr>
              <a:buFont typeface="Wingdings 2"/>
              <a:buChar char=""/>
              <a:defRPr kumimoji="0" sz="1500" kern="1200">
                <a:solidFill>
                  <a:schemeClr val="tx1"/>
                </a:solidFill>
                <a:latin typeface="+mn-lt"/>
                <a:ea typeface="+mn-ea"/>
                <a:cs typeface="+mn-cs"/>
              </a:defRPr>
            </a:lvl4pPr>
            <a:lvl5pPr marL="973836" indent="-137160" algn="l" rtl="0" eaLnBrk="1" latinLnBrk="0" hangingPunct="1">
              <a:lnSpc>
                <a:spcPct val="100000"/>
              </a:lnSpc>
              <a:spcBef>
                <a:spcPct val="20000"/>
              </a:spcBef>
              <a:buClr>
                <a:schemeClr val="accent4"/>
              </a:buClr>
              <a:buFont typeface="Wingdings 2"/>
              <a:buChar char=""/>
              <a:defRPr kumimoji="0" sz="1500" kern="1200">
                <a:solidFill>
                  <a:schemeClr val="tx1"/>
                </a:solidFill>
                <a:latin typeface="+mn-lt"/>
                <a:ea typeface="+mn-ea"/>
                <a:cs typeface="+mn-cs"/>
              </a:defRPr>
            </a:lvl5pPr>
            <a:lvl6pPr marL="1131570" indent="-137160" algn="l" rtl="0" eaLnBrk="1" latinLnBrk="0" hangingPunct="1">
              <a:lnSpc>
                <a:spcPct val="100000"/>
              </a:lnSpc>
              <a:spcBef>
                <a:spcPct val="20000"/>
              </a:spcBef>
              <a:buClr>
                <a:schemeClr val="accent5"/>
              </a:buClr>
              <a:buFont typeface="Wingdings 2"/>
              <a:buChar char=""/>
              <a:defRPr kumimoji="0" sz="1500" kern="1200">
                <a:solidFill>
                  <a:schemeClr val="tx1"/>
                </a:solidFill>
                <a:latin typeface="+mn-lt"/>
                <a:ea typeface="+mn-ea"/>
                <a:cs typeface="+mn-cs"/>
              </a:defRPr>
            </a:lvl6pPr>
            <a:lvl7pPr marL="128930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7pPr>
            <a:lvl8pPr marL="1440180"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8pPr>
            <a:lvl9pPr marL="159791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9pPr>
            <a:extLst/>
          </a:lstStyle>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14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Through skills development programmes, the TEVET sector contributes towards realization of the National Job Creation Strategy (NJCS) by equipping the youths with the skills that will enhance their employability</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14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On average 65% of TEVET Graduates have been employed annually over the 8 years</a:t>
            </a:r>
            <a:r>
              <a:rPr lang="en-US" sz="1400" dirty="0">
                <a:solidFill>
                  <a:sysClr val="windowText" lastClr="000000"/>
                </a:solidFill>
                <a:latin typeface="Gill Sans MT"/>
              </a:rPr>
              <a:t>.</a:t>
            </a:r>
            <a:endParaRPr kumimoji="0" lang="en-US" sz="14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3" name="Chart 32">
            <a:extLst>
              <a:ext uri="{FF2B5EF4-FFF2-40B4-BE49-F238E27FC236}">
                <a16:creationId xmlns:a16="http://schemas.microsoft.com/office/drawing/2014/main" id="{36C683E0-0F33-4FEF-A67C-DB1692BD8AD7}"/>
              </a:ext>
            </a:extLst>
          </p:cNvPr>
          <p:cNvGraphicFramePr>
            <a:graphicFrameLocks/>
          </p:cNvGraphicFramePr>
          <p:nvPr>
            <p:extLst>
              <p:ext uri="{D42A27DB-BD31-4B8C-83A1-F6EECF244321}">
                <p14:modId xmlns:p14="http://schemas.microsoft.com/office/powerpoint/2010/main" val="3037581982"/>
              </p:ext>
            </p:extLst>
          </p:nvPr>
        </p:nvGraphicFramePr>
        <p:xfrm>
          <a:off x="3169919" y="647700"/>
          <a:ext cx="4901186" cy="3509772"/>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242;p35">
            <a:extLst>
              <a:ext uri="{FF2B5EF4-FFF2-40B4-BE49-F238E27FC236}">
                <a16:creationId xmlns:a16="http://schemas.microsoft.com/office/drawing/2014/main" id="{448842C7-A1FB-475F-8B76-B270DED1E68B}"/>
              </a:ext>
            </a:extLst>
          </p:cNvPr>
          <p:cNvSpPr txBox="1">
            <a:spLocks/>
          </p:cNvSpPr>
          <p:nvPr/>
        </p:nvSpPr>
        <p:spPr>
          <a:xfrm>
            <a:off x="0" y="-65055"/>
            <a:ext cx="91440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600"/>
              <a:buFont typeface="Audiowide"/>
              <a:buNone/>
              <a:defRPr sz="5000" b="1" i="0" u="none" strike="noStrike" cap="none">
                <a:solidFill>
                  <a:schemeClr val="dk1"/>
                </a:solidFill>
                <a:latin typeface="Audiowide"/>
                <a:ea typeface="Audiowide"/>
                <a:cs typeface="Audiowide"/>
                <a:sym typeface="Audiowide"/>
              </a:defRPr>
            </a:lvl1pPr>
            <a:lvl2pPr marR="0" lvl="1"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9pPr>
          </a:lstStyle>
          <a:p>
            <a:r>
              <a:rPr lang="en-US" altLang="en-US" sz="3000" b="1" dirty="0">
                <a:solidFill>
                  <a:srgbClr val="0070C0"/>
                </a:solidFill>
              </a:rPr>
              <a:t>TEVET GRADUATE EMPLOYMENT TRENDS</a:t>
            </a:r>
            <a:endParaRPr lang="en-US" sz="3000" dirty="0"/>
          </a:p>
        </p:txBody>
      </p:sp>
      <p:sp>
        <p:nvSpPr>
          <p:cNvPr id="6" name="Content Placeholder 2">
            <a:extLst>
              <a:ext uri="{FF2B5EF4-FFF2-40B4-BE49-F238E27FC236}">
                <a16:creationId xmlns:a16="http://schemas.microsoft.com/office/drawing/2014/main" id="{9F49C272-E5A8-401B-BB86-9A8078E56948}"/>
              </a:ext>
            </a:extLst>
          </p:cNvPr>
          <p:cNvSpPr txBox="1">
            <a:spLocks/>
          </p:cNvSpPr>
          <p:nvPr/>
        </p:nvSpPr>
        <p:spPr>
          <a:xfrm>
            <a:off x="341376" y="960120"/>
            <a:ext cx="2791968" cy="3989832"/>
          </a:xfrm>
          <a:prstGeom prst="rect">
            <a:avLst/>
          </a:prstGeom>
        </p:spPr>
        <p:txBody>
          <a:bodyPr>
            <a:normAutofit/>
          </a:bodyPr>
          <a:lstStyle>
            <a:lvl1pPr marL="274320" indent="-212598" algn="l" rtl="0" eaLnBrk="1" latinLnBrk="0" hangingPunct="1">
              <a:lnSpc>
                <a:spcPct val="100000"/>
              </a:lnSpc>
              <a:spcBef>
                <a:spcPts val="450"/>
              </a:spcBef>
              <a:buClr>
                <a:schemeClr val="accent1"/>
              </a:buClr>
              <a:buSzPct val="80000"/>
              <a:buFont typeface="Wingdings 2"/>
              <a:buChar char=""/>
              <a:defRPr kumimoji="0" sz="2400" kern="1200">
                <a:solidFill>
                  <a:schemeClr val="tx1"/>
                </a:solidFill>
                <a:latin typeface="+mn-lt"/>
                <a:ea typeface="+mn-ea"/>
                <a:cs typeface="+mn-cs"/>
              </a:defRPr>
            </a:lvl1pPr>
            <a:lvl2pPr marL="480060" indent="-178308" algn="l" rtl="0" eaLnBrk="1" latinLnBrk="0" hangingPunct="1">
              <a:lnSpc>
                <a:spcPct val="100000"/>
              </a:lnSpc>
              <a:spcBef>
                <a:spcPts val="413"/>
              </a:spcBef>
              <a:buClr>
                <a:schemeClr val="accent1"/>
              </a:buClr>
              <a:buFont typeface="Verdana"/>
              <a:buChar char="◦"/>
              <a:defRPr kumimoji="0" sz="2100" kern="1200">
                <a:solidFill>
                  <a:schemeClr val="tx1"/>
                </a:solidFill>
                <a:latin typeface="+mn-lt"/>
                <a:ea typeface="+mn-ea"/>
                <a:cs typeface="+mn-cs"/>
              </a:defRPr>
            </a:lvl2pPr>
            <a:lvl3pPr marL="665226" indent="-171450" algn="l" rtl="0" eaLnBrk="1" latinLnBrk="0" hangingPunct="1">
              <a:lnSpc>
                <a:spcPct val="100000"/>
              </a:lnSpc>
              <a:spcBef>
                <a:spcPct val="20000"/>
              </a:spcBef>
              <a:buClr>
                <a:schemeClr val="accent2"/>
              </a:buClr>
              <a:buFont typeface="Wingdings 2"/>
              <a:buChar char=""/>
              <a:defRPr kumimoji="0" sz="1800" kern="1200">
                <a:solidFill>
                  <a:schemeClr val="tx1"/>
                </a:solidFill>
                <a:latin typeface="+mn-lt"/>
                <a:ea typeface="+mn-ea"/>
                <a:cs typeface="+mn-cs"/>
              </a:defRPr>
            </a:lvl3pPr>
            <a:lvl4pPr marL="822960" indent="-130302" algn="l" rtl="0" eaLnBrk="1" latinLnBrk="0" hangingPunct="1">
              <a:lnSpc>
                <a:spcPct val="100000"/>
              </a:lnSpc>
              <a:spcBef>
                <a:spcPct val="20000"/>
              </a:spcBef>
              <a:buClr>
                <a:schemeClr val="accent3"/>
              </a:buClr>
              <a:buFont typeface="Wingdings 2"/>
              <a:buChar char=""/>
              <a:defRPr kumimoji="0" sz="1500" kern="1200">
                <a:solidFill>
                  <a:schemeClr val="tx1"/>
                </a:solidFill>
                <a:latin typeface="+mn-lt"/>
                <a:ea typeface="+mn-ea"/>
                <a:cs typeface="+mn-cs"/>
              </a:defRPr>
            </a:lvl4pPr>
            <a:lvl5pPr marL="973836" indent="-137160" algn="l" rtl="0" eaLnBrk="1" latinLnBrk="0" hangingPunct="1">
              <a:lnSpc>
                <a:spcPct val="100000"/>
              </a:lnSpc>
              <a:spcBef>
                <a:spcPct val="20000"/>
              </a:spcBef>
              <a:buClr>
                <a:schemeClr val="accent4"/>
              </a:buClr>
              <a:buFont typeface="Wingdings 2"/>
              <a:buChar char=""/>
              <a:defRPr kumimoji="0" sz="1500" kern="1200">
                <a:solidFill>
                  <a:schemeClr val="tx1"/>
                </a:solidFill>
                <a:latin typeface="+mn-lt"/>
                <a:ea typeface="+mn-ea"/>
                <a:cs typeface="+mn-cs"/>
              </a:defRPr>
            </a:lvl5pPr>
            <a:lvl6pPr marL="1131570" indent="-137160" algn="l" rtl="0" eaLnBrk="1" latinLnBrk="0" hangingPunct="1">
              <a:lnSpc>
                <a:spcPct val="100000"/>
              </a:lnSpc>
              <a:spcBef>
                <a:spcPct val="20000"/>
              </a:spcBef>
              <a:buClr>
                <a:schemeClr val="accent5"/>
              </a:buClr>
              <a:buFont typeface="Wingdings 2"/>
              <a:buChar char=""/>
              <a:defRPr kumimoji="0" sz="1500" kern="1200">
                <a:solidFill>
                  <a:schemeClr val="tx1"/>
                </a:solidFill>
                <a:latin typeface="+mn-lt"/>
                <a:ea typeface="+mn-ea"/>
                <a:cs typeface="+mn-cs"/>
              </a:defRPr>
            </a:lvl6pPr>
            <a:lvl7pPr marL="128930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7pPr>
            <a:lvl8pPr marL="1440180"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8pPr>
            <a:lvl9pPr marL="159791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9pPr>
            <a:extLst/>
          </a:lstStyle>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A majority of the graduates (69%) are employed in the private sector.</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0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endParaRP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This shows that TEVET sector has a significant contribution towards enabler number 4 of having a dynamic private sector</a:t>
            </a:r>
          </a:p>
        </p:txBody>
      </p:sp>
      <p:graphicFrame>
        <p:nvGraphicFramePr>
          <p:cNvPr id="7" name="Chart 6">
            <a:extLst>
              <a:ext uri="{FF2B5EF4-FFF2-40B4-BE49-F238E27FC236}">
                <a16:creationId xmlns:a16="http://schemas.microsoft.com/office/drawing/2014/main" id="{D638169A-DBE9-4D50-B8FC-8D8536B75C24}"/>
              </a:ext>
            </a:extLst>
          </p:cNvPr>
          <p:cNvGraphicFramePr>
            <a:graphicFrameLocks/>
          </p:cNvGraphicFramePr>
          <p:nvPr>
            <p:extLst>
              <p:ext uri="{D42A27DB-BD31-4B8C-83A1-F6EECF244321}">
                <p14:modId xmlns:p14="http://schemas.microsoft.com/office/powerpoint/2010/main" val="3949069874"/>
              </p:ext>
            </p:extLst>
          </p:nvPr>
        </p:nvGraphicFramePr>
        <p:xfrm>
          <a:off x="3255264" y="643128"/>
          <a:ext cx="4876800" cy="320040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BBD3C2F-18FD-4274-AD21-18C012EEBFAD}"/>
              </a:ext>
            </a:extLst>
          </p:cNvPr>
          <p:cNvSpPr txBox="1"/>
          <p:nvPr/>
        </p:nvSpPr>
        <p:spPr>
          <a:xfrm>
            <a:off x="2743200" y="4291825"/>
            <a:ext cx="6400800" cy="658127"/>
          </a:xfrm>
          <a:prstGeom prst="rect">
            <a:avLst/>
          </a:prstGeom>
          <a:noFill/>
        </p:spPr>
        <p:txBody>
          <a:bodyPr wrap="square" rtlCol="0">
            <a:spAutoFit/>
          </a:bodyPr>
          <a:lstStyle/>
          <a:p>
            <a:pPr defTabSz="457200">
              <a:buClrTx/>
              <a:buFontTx/>
              <a:buNone/>
            </a:pPr>
            <a:r>
              <a:rPr lang="en-US" sz="1800" b="1" kern="1200" dirty="0">
                <a:solidFill>
                  <a:srgbClr val="C32D2E"/>
                </a:solidFill>
                <a:latin typeface="Gill Sans MT"/>
                <a:ea typeface="+mn-ea"/>
                <a:cs typeface="+mn-cs"/>
              </a:rPr>
              <a:t>NB: Skilled </a:t>
            </a:r>
            <a:r>
              <a:rPr lang="en-US" sz="1800" b="1" kern="1200" dirty="0" err="1">
                <a:solidFill>
                  <a:srgbClr val="C32D2E"/>
                </a:solidFill>
                <a:latin typeface="Gill Sans MT"/>
                <a:ea typeface="+mn-ea"/>
                <a:cs typeface="+mn-cs"/>
              </a:rPr>
              <a:t>labour</a:t>
            </a:r>
            <a:r>
              <a:rPr lang="en-US" sz="1800" b="1" kern="1200" dirty="0">
                <a:solidFill>
                  <a:srgbClr val="C32D2E"/>
                </a:solidFill>
                <a:latin typeface="Gill Sans MT"/>
                <a:ea typeface="+mn-ea"/>
                <a:cs typeface="+mn-cs"/>
              </a:rPr>
              <a:t> has proved to be efficient and effective in promoting private sector dynamism</a:t>
            </a:r>
          </a:p>
        </p:txBody>
      </p:sp>
    </p:spTree>
    <p:extLst>
      <p:ext uri="{BB962C8B-B14F-4D97-AF65-F5344CB8AC3E}">
        <p14:creationId xmlns:p14="http://schemas.microsoft.com/office/powerpoint/2010/main" val="2908368895"/>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8DF9090-0C79-450A-A5B8-9CC56F3A3B10}"/>
              </a:ext>
            </a:extLst>
          </p:cNvPr>
          <p:cNvSpPr txBox="1">
            <a:spLocks/>
          </p:cNvSpPr>
          <p:nvPr/>
        </p:nvSpPr>
        <p:spPr>
          <a:xfrm>
            <a:off x="220980" y="91758"/>
            <a:ext cx="8702040" cy="525462"/>
          </a:xfrm>
          <a:prstGeom prst="rect">
            <a:avLst/>
          </a:prstGeom>
        </p:spPr>
        <p:txBody>
          <a:bodyPr anchor="ctr">
            <a:normAutofit fontScale="92500" lnSpcReduction="10000"/>
          </a:bodyPr>
          <a:lstStyle>
            <a:lvl1pPr algn="l" rtl="0" eaLnBrk="1" latinLnBrk="0" hangingPunct="1">
              <a:spcBef>
                <a:spcPct val="0"/>
              </a:spcBef>
              <a:buNone/>
              <a:defRPr kumimoji="0" sz="3225"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25" b="1" i="0" u="none" strike="noStrike" kern="1200" cap="none" spc="0" normalizeH="0" baseline="0" noProof="0" dirty="0">
                <a:ln>
                  <a:noFill/>
                </a:ln>
                <a:solidFill>
                  <a:srgbClr val="0070C0"/>
                </a:solidFill>
                <a:effectLst>
                  <a:outerShdw blurRad="50000" dist="30000" dir="5400000" algn="tl" rotWithShape="0">
                    <a:srgbClr val="000000">
                      <a:alpha val="30000"/>
                    </a:srgbClr>
                  </a:outerShdw>
                </a:effectLst>
                <a:uLnTx/>
                <a:uFillTx/>
                <a:latin typeface="Audiowide" panose="020B0604020202020204" charset="0"/>
              </a:rPr>
              <a:t>EMPLOYMENT BY ENTERPRISE SIZE</a:t>
            </a:r>
          </a:p>
        </p:txBody>
      </p:sp>
      <p:sp>
        <p:nvSpPr>
          <p:cNvPr id="9" name="Content Placeholder 4">
            <a:extLst>
              <a:ext uri="{FF2B5EF4-FFF2-40B4-BE49-F238E27FC236}">
                <a16:creationId xmlns:a16="http://schemas.microsoft.com/office/drawing/2014/main" id="{013B3CAE-96B2-4A97-ABBA-7B29FA65632B}"/>
              </a:ext>
            </a:extLst>
          </p:cNvPr>
          <p:cNvSpPr txBox="1">
            <a:spLocks/>
          </p:cNvSpPr>
          <p:nvPr/>
        </p:nvSpPr>
        <p:spPr>
          <a:xfrm>
            <a:off x="220980" y="789432"/>
            <a:ext cx="3060192" cy="4800600"/>
          </a:xfrm>
          <a:prstGeom prst="rect">
            <a:avLst/>
          </a:prstGeom>
        </p:spPr>
        <p:txBody>
          <a:bodyPr>
            <a:normAutofit/>
          </a:bodyPr>
          <a:lstStyle>
            <a:lvl1pPr marL="274320" indent="-212598" algn="l" rtl="0" eaLnBrk="1" latinLnBrk="0" hangingPunct="1">
              <a:lnSpc>
                <a:spcPct val="100000"/>
              </a:lnSpc>
              <a:spcBef>
                <a:spcPts val="450"/>
              </a:spcBef>
              <a:buClr>
                <a:schemeClr val="accent1"/>
              </a:buClr>
              <a:buSzPct val="80000"/>
              <a:buFont typeface="Wingdings 2"/>
              <a:buChar char=""/>
              <a:defRPr kumimoji="0" sz="2400" kern="1200">
                <a:solidFill>
                  <a:schemeClr val="tx1"/>
                </a:solidFill>
                <a:latin typeface="+mn-lt"/>
                <a:ea typeface="+mn-ea"/>
                <a:cs typeface="+mn-cs"/>
              </a:defRPr>
            </a:lvl1pPr>
            <a:lvl2pPr marL="480060" indent="-178308" algn="l" rtl="0" eaLnBrk="1" latinLnBrk="0" hangingPunct="1">
              <a:lnSpc>
                <a:spcPct val="100000"/>
              </a:lnSpc>
              <a:spcBef>
                <a:spcPts val="413"/>
              </a:spcBef>
              <a:buClr>
                <a:schemeClr val="accent1"/>
              </a:buClr>
              <a:buFont typeface="Verdana"/>
              <a:buChar char="◦"/>
              <a:defRPr kumimoji="0" sz="2100" kern="1200">
                <a:solidFill>
                  <a:schemeClr val="tx1"/>
                </a:solidFill>
                <a:latin typeface="+mn-lt"/>
                <a:ea typeface="+mn-ea"/>
                <a:cs typeface="+mn-cs"/>
              </a:defRPr>
            </a:lvl2pPr>
            <a:lvl3pPr marL="665226" indent="-171450" algn="l" rtl="0" eaLnBrk="1" latinLnBrk="0" hangingPunct="1">
              <a:lnSpc>
                <a:spcPct val="100000"/>
              </a:lnSpc>
              <a:spcBef>
                <a:spcPct val="20000"/>
              </a:spcBef>
              <a:buClr>
                <a:schemeClr val="accent2"/>
              </a:buClr>
              <a:buFont typeface="Wingdings 2"/>
              <a:buChar char=""/>
              <a:defRPr kumimoji="0" sz="1800" kern="1200">
                <a:solidFill>
                  <a:schemeClr val="tx1"/>
                </a:solidFill>
                <a:latin typeface="+mn-lt"/>
                <a:ea typeface="+mn-ea"/>
                <a:cs typeface="+mn-cs"/>
              </a:defRPr>
            </a:lvl3pPr>
            <a:lvl4pPr marL="822960" indent="-130302" algn="l" rtl="0" eaLnBrk="1" latinLnBrk="0" hangingPunct="1">
              <a:lnSpc>
                <a:spcPct val="100000"/>
              </a:lnSpc>
              <a:spcBef>
                <a:spcPct val="20000"/>
              </a:spcBef>
              <a:buClr>
                <a:schemeClr val="accent3"/>
              </a:buClr>
              <a:buFont typeface="Wingdings 2"/>
              <a:buChar char=""/>
              <a:defRPr kumimoji="0" sz="1500" kern="1200">
                <a:solidFill>
                  <a:schemeClr val="tx1"/>
                </a:solidFill>
                <a:latin typeface="+mn-lt"/>
                <a:ea typeface="+mn-ea"/>
                <a:cs typeface="+mn-cs"/>
              </a:defRPr>
            </a:lvl4pPr>
            <a:lvl5pPr marL="973836" indent="-137160" algn="l" rtl="0" eaLnBrk="1" latinLnBrk="0" hangingPunct="1">
              <a:lnSpc>
                <a:spcPct val="100000"/>
              </a:lnSpc>
              <a:spcBef>
                <a:spcPct val="20000"/>
              </a:spcBef>
              <a:buClr>
                <a:schemeClr val="accent4"/>
              </a:buClr>
              <a:buFont typeface="Wingdings 2"/>
              <a:buChar char=""/>
              <a:defRPr kumimoji="0" sz="1500" kern="1200">
                <a:solidFill>
                  <a:schemeClr val="tx1"/>
                </a:solidFill>
                <a:latin typeface="+mn-lt"/>
                <a:ea typeface="+mn-ea"/>
                <a:cs typeface="+mn-cs"/>
              </a:defRPr>
            </a:lvl5pPr>
            <a:lvl6pPr marL="1131570" indent="-137160" algn="l" rtl="0" eaLnBrk="1" latinLnBrk="0" hangingPunct="1">
              <a:lnSpc>
                <a:spcPct val="100000"/>
              </a:lnSpc>
              <a:spcBef>
                <a:spcPct val="20000"/>
              </a:spcBef>
              <a:buClr>
                <a:schemeClr val="accent5"/>
              </a:buClr>
              <a:buFont typeface="Wingdings 2"/>
              <a:buChar char=""/>
              <a:defRPr kumimoji="0" sz="1500" kern="1200">
                <a:solidFill>
                  <a:schemeClr val="tx1"/>
                </a:solidFill>
                <a:latin typeface="+mn-lt"/>
                <a:ea typeface="+mn-ea"/>
                <a:cs typeface="+mn-cs"/>
              </a:defRPr>
            </a:lvl6pPr>
            <a:lvl7pPr marL="128930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7pPr>
            <a:lvl8pPr marL="1440180"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8pPr>
            <a:lvl9pPr marL="159791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9pPr>
            <a:extLst/>
          </a:lstStyle>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Most TEVET graduates are employed in Small and Medium Enterprises </a:t>
            </a:r>
          </a:p>
        </p:txBody>
      </p:sp>
      <p:graphicFrame>
        <p:nvGraphicFramePr>
          <p:cNvPr id="10" name="Chart 9">
            <a:extLst>
              <a:ext uri="{FF2B5EF4-FFF2-40B4-BE49-F238E27FC236}">
                <a16:creationId xmlns:a16="http://schemas.microsoft.com/office/drawing/2014/main" id="{CD5625C8-EE63-4979-BB0F-3C137AF420BE}"/>
              </a:ext>
            </a:extLst>
          </p:cNvPr>
          <p:cNvGraphicFramePr>
            <a:graphicFrameLocks/>
          </p:cNvGraphicFramePr>
          <p:nvPr>
            <p:extLst>
              <p:ext uri="{D42A27DB-BD31-4B8C-83A1-F6EECF244321}">
                <p14:modId xmlns:p14="http://schemas.microsoft.com/office/powerpoint/2010/main" val="168589758"/>
              </p:ext>
            </p:extLst>
          </p:nvPr>
        </p:nvGraphicFramePr>
        <p:xfrm>
          <a:off x="4351020" y="789432"/>
          <a:ext cx="4572000" cy="274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47836374"/>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p35"/>
          <p:cNvPicPr preferRelativeResize="0"/>
          <p:nvPr/>
        </p:nvPicPr>
        <p:blipFill rotWithShape="1">
          <a:blip r:embed="rId3">
            <a:alphaModFix/>
          </a:blip>
          <a:srcRect t="60114" r="29814"/>
          <a:stretch/>
        </p:blipFill>
        <p:spPr>
          <a:xfrm>
            <a:off x="5191175" y="0"/>
            <a:ext cx="3952724" cy="1497975"/>
          </a:xfrm>
          <a:prstGeom prst="rect">
            <a:avLst/>
          </a:prstGeom>
          <a:noFill/>
          <a:ln>
            <a:noFill/>
          </a:ln>
        </p:spPr>
      </p:pic>
      <p:graphicFrame>
        <p:nvGraphicFramePr>
          <p:cNvPr id="25" name="Content Placeholder 3">
            <a:extLst>
              <a:ext uri="{FF2B5EF4-FFF2-40B4-BE49-F238E27FC236}">
                <a16:creationId xmlns:a16="http://schemas.microsoft.com/office/drawing/2014/main" id="{D7547D60-F3C6-458E-9928-B84DDA706143}"/>
              </a:ext>
            </a:extLst>
          </p:cNvPr>
          <p:cNvGraphicFramePr>
            <a:graphicFrameLocks/>
          </p:cNvGraphicFramePr>
          <p:nvPr>
            <p:extLst>
              <p:ext uri="{D42A27DB-BD31-4B8C-83A1-F6EECF244321}">
                <p14:modId xmlns:p14="http://schemas.microsoft.com/office/powerpoint/2010/main" val="10123258"/>
              </p:ext>
            </p:extLst>
          </p:nvPr>
        </p:nvGraphicFramePr>
        <p:xfrm>
          <a:off x="3416476" y="377952"/>
          <a:ext cx="5325188" cy="4805662"/>
        </p:xfrm>
        <a:graphic>
          <a:graphicData uri="http://schemas.openxmlformats.org/drawingml/2006/chart">
            <c:chart xmlns:c="http://schemas.openxmlformats.org/drawingml/2006/chart" xmlns:r="http://schemas.openxmlformats.org/officeDocument/2006/relationships" r:id="rId4"/>
          </a:graphicData>
        </a:graphic>
      </p:graphicFrame>
      <p:sp>
        <p:nvSpPr>
          <p:cNvPr id="26" name="TextBox 25">
            <a:extLst>
              <a:ext uri="{FF2B5EF4-FFF2-40B4-BE49-F238E27FC236}">
                <a16:creationId xmlns:a16="http://schemas.microsoft.com/office/drawing/2014/main" id="{190944A4-5C97-4BFC-BFCC-0B84D77F471F}"/>
              </a:ext>
            </a:extLst>
          </p:cNvPr>
          <p:cNvSpPr txBox="1"/>
          <p:nvPr/>
        </p:nvSpPr>
        <p:spPr>
          <a:xfrm>
            <a:off x="402336" y="875407"/>
            <a:ext cx="2940890" cy="4524315"/>
          </a:xfrm>
          <a:prstGeom prst="rect">
            <a:avLst/>
          </a:prstGeom>
          <a:noFill/>
        </p:spPr>
        <p:txBody>
          <a:bodyPr wrap="square" rtlCol="0">
            <a:spAutoFit/>
          </a:bodyPr>
          <a:lstStyle/>
          <a:p>
            <a:pPr marL="285750" indent="-285750" defTabSz="457200">
              <a:buClrTx/>
              <a:buFont typeface="Arial" panose="020B0604020202020204" pitchFamily="34" charset="0"/>
              <a:buChar char="•"/>
            </a:pPr>
            <a:r>
              <a:rPr lang="en-US" sz="1600" dirty="0">
                <a:solidFill>
                  <a:prstClr val="black"/>
                </a:solidFill>
                <a:latin typeface="Tahoma" panose="020B0604030504040204" pitchFamily="34" charset="0"/>
                <a:ea typeface="Tahoma" panose="020B0604030504040204" pitchFamily="34" charset="0"/>
                <a:cs typeface="Tahoma" panose="020B0604030504040204" pitchFamily="34" charset="0"/>
              </a:rPr>
              <a:t>TEVET graduates are employed in various economic sectors, both locally and internationally</a:t>
            </a:r>
          </a:p>
          <a:p>
            <a:pPr marL="285750" indent="-285750" defTabSz="457200">
              <a:buClrTx/>
              <a:buFont typeface="Arial" panose="020B0604020202020204" pitchFamily="34" charset="0"/>
              <a:buChar char="•"/>
            </a:pPr>
            <a:endParaRPr lang="en-US"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indent="-285750" defTabSz="457200">
              <a:buClrTx/>
              <a:buFont typeface="Arial" panose="020B0604020202020204" pitchFamily="34" charset="0"/>
              <a:buChar char="•"/>
            </a:pPr>
            <a:r>
              <a:rPr lang="en-US" sz="1600" dirty="0">
                <a:solidFill>
                  <a:prstClr val="black"/>
                </a:solidFill>
                <a:latin typeface="Tahoma" panose="020B0604030504040204" pitchFamily="34" charset="0"/>
                <a:ea typeface="Tahoma" panose="020B0604030504040204" pitchFamily="34" charset="0"/>
                <a:cs typeface="Tahoma" panose="020B0604030504040204" pitchFamily="34" charset="0"/>
              </a:rPr>
              <a:t>TEVET graduates venture into self-employment through which they employ other youths</a:t>
            </a:r>
          </a:p>
          <a:p>
            <a:pPr marL="285750" indent="-285750" defTabSz="457200">
              <a:buClrTx/>
              <a:buFont typeface="Arial" panose="020B0604020202020204" pitchFamily="34" charset="0"/>
              <a:buChar char="•"/>
            </a:pPr>
            <a:endParaRPr lang="en-US" sz="16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285750" indent="-285750" defTabSz="457200">
              <a:buClrTx/>
              <a:buFont typeface="Arial" panose="020B0604020202020204" pitchFamily="34" charset="0"/>
              <a:buChar char="•"/>
            </a:pPr>
            <a:r>
              <a:rPr lang="en-US" sz="1600" dirty="0">
                <a:solidFill>
                  <a:prstClr val="black"/>
                </a:solidFill>
                <a:latin typeface="Tahoma" panose="020B0604030504040204" pitchFamily="34" charset="0"/>
                <a:ea typeface="Tahoma" panose="020B0604030504040204" pitchFamily="34" charset="0"/>
                <a:cs typeface="Tahoma" panose="020B0604030504040204" pitchFamily="34" charset="0"/>
              </a:rPr>
              <a:t>TEVET graduates are employed in key national development agenda priority sectors hence contributing towards realization of the Malawi 2063.</a:t>
            </a:r>
          </a:p>
          <a:p>
            <a:pPr marL="285750" indent="-285750" defTabSz="457200">
              <a:buClrTx/>
              <a:buFont typeface="Arial" panose="020B0604020202020204" pitchFamily="34" charset="0"/>
              <a:buChar char="•"/>
            </a:pPr>
            <a:endParaRPr lang="en-US" sz="1600" kern="1200" dirty="0">
              <a:solidFill>
                <a:prstClr val="black"/>
              </a:solidFill>
              <a:latin typeface="Gill Sans MT"/>
              <a:ea typeface="+mn-ea"/>
              <a:cs typeface="+mn-cs"/>
            </a:endParaRPr>
          </a:p>
        </p:txBody>
      </p:sp>
      <p:sp>
        <p:nvSpPr>
          <p:cNvPr id="27" name="Title 1">
            <a:extLst>
              <a:ext uri="{FF2B5EF4-FFF2-40B4-BE49-F238E27FC236}">
                <a16:creationId xmlns:a16="http://schemas.microsoft.com/office/drawing/2014/main" id="{6AC17AE6-62CE-426C-947D-71CC3D315717}"/>
              </a:ext>
            </a:extLst>
          </p:cNvPr>
          <p:cNvSpPr txBox="1">
            <a:spLocks/>
          </p:cNvSpPr>
          <p:nvPr/>
        </p:nvSpPr>
        <p:spPr>
          <a:xfrm>
            <a:off x="0" y="0"/>
            <a:ext cx="5547360" cy="845294"/>
          </a:xfrm>
          <a:prstGeom prst="rect">
            <a:avLst/>
          </a:prstGeom>
        </p:spPr>
        <p:txBody>
          <a:bodyPr anchor="ctr">
            <a:noAutofit/>
          </a:bodyPr>
          <a:lstStyle>
            <a:lvl1pPr algn="l" rtl="0" eaLnBrk="1" latinLnBrk="0" hangingPunct="1">
              <a:spcBef>
                <a:spcPct val="0"/>
              </a:spcBef>
              <a:buNone/>
              <a:defRPr kumimoji="0" sz="3225"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outerShdw blurRad="50000" dist="30000" dir="5400000" algn="tl" rotWithShape="0">
                    <a:srgbClr val="000000">
                      <a:alpha val="30000"/>
                    </a:srgbClr>
                  </a:outerShdw>
                </a:effectLst>
                <a:uLnTx/>
                <a:uFillTx/>
                <a:latin typeface="Audiowide" panose="020B0604020202020204" charset="0"/>
              </a:rPr>
              <a:t>BIGGEST EMPLOYING SECTORS</a:t>
            </a:r>
          </a:p>
        </p:txBody>
      </p:sp>
    </p:spTree>
    <p:extLst>
      <p:ext uri="{BB962C8B-B14F-4D97-AF65-F5344CB8AC3E}">
        <p14:creationId xmlns:p14="http://schemas.microsoft.com/office/powerpoint/2010/main" val="4239014553"/>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6381E-084B-4352-B9B6-CAACAA08823B}"/>
              </a:ext>
            </a:extLst>
          </p:cNvPr>
          <p:cNvSpPr txBox="1">
            <a:spLocks/>
          </p:cNvSpPr>
          <p:nvPr/>
        </p:nvSpPr>
        <p:spPr>
          <a:xfrm>
            <a:off x="1213104" y="-134112"/>
            <a:ext cx="6717792" cy="845294"/>
          </a:xfrm>
          <a:prstGeom prst="rect">
            <a:avLst/>
          </a:prstGeom>
        </p:spPr>
        <p:txBody>
          <a:bodyPr anchor="ctr">
            <a:noAutofit/>
          </a:bodyPr>
          <a:lstStyle>
            <a:lvl1pPr algn="l" rtl="0" eaLnBrk="1" latinLnBrk="0" hangingPunct="1">
              <a:spcBef>
                <a:spcPct val="0"/>
              </a:spcBef>
              <a:buNone/>
              <a:defRPr kumimoji="0" sz="3225"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outerShdw blurRad="50000" dist="30000" dir="5400000" algn="tl" rotWithShape="0">
                    <a:srgbClr val="000000">
                      <a:alpha val="30000"/>
                    </a:srgbClr>
                  </a:outerShdw>
                </a:effectLst>
                <a:uLnTx/>
                <a:uFillTx/>
                <a:latin typeface="Audiowide" panose="020B0604020202020204" charset="0"/>
              </a:rPr>
              <a:t>BIGGEST EMPLOYING SECTORS</a:t>
            </a:r>
          </a:p>
        </p:txBody>
      </p:sp>
      <p:sp>
        <p:nvSpPr>
          <p:cNvPr id="3" name="Content Placeholder 2">
            <a:extLst>
              <a:ext uri="{FF2B5EF4-FFF2-40B4-BE49-F238E27FC236}">
                <a16:creationId xmlns:a16="http://schemas.microsoft.com/office/drawing/2014/main" id="{899DBCD5-D219-4F98-8560-0FFEBBE96DD3}"/>
              </a:ext>
            </a:extLst>
          </p:cNvPr>
          <p:cNvSpPr txBox="1">
            <a:spLocks/>
          </p:cNvSpPr>
          <p:nvPr/>
        </p:nvSpPr>
        <p:spPr>
          <a:xfrm>
            <a:off x="646176" y="711182"/>
            <a:ext cx="8165592" cy="4324114"/>
          </a:xfrm>
          <a:prstGeom prst="rect">
            <a:avLst/>
          </a:prstGeom>
        </p:spPr>
        <p:txBody>
          <a:bodyPr>
            <a:noAutofit/>
          </a:bodyPr>
          <a:lstStyle>
            <a:lvl1pPr marL="274320" indent="-212598" algn="l" rtl="0" eaLnBrk="1" latinLnBrk="0" hangingPunct="1">
              <a:lnSpc>
                <a:spcPct val="100000"/>
              </a:lnSpc>
              <a:spcBef>
                <a:spcPts val="450"/>
              </a:spcBef>
              <a:buClr>
                <a:schemeClr val="accent1"/>
              </a:buClr>
              <a:buSzPct val="80000"/>
              <a:buFont typeface="Wingdings 2"/>
              <a:buChar char=""/>
              <a:defRPr kumimoji="0" sz="2400" kern="1200">
                <a:solidFill>
                  <a:schemeClr val="tx1"/>
                </a:solidFill>
                <a:latin typeface="+mn-lt"/>
                <a:ea typeface="+mn-ea"/>
                <a:cs typeface="+mn-cs"/>
              </a:defRPr>
            </a:lvl1pPr>
            <a:lvl2pPr marL="480060" indent="-178308" algn="l" rtl="0" eaLnBrk="1" latinLnBrk="0" hangingPunct="1">
              <a:lnSpc>
                <a:spcPct val="100000"/>
              </a:lnSpc>
              <a:spcBef>
                <a:spcPts val="413"/>
              </a:spcBef>
              <a:buClr>
                <a:schemeClr val="accent1"/>
              </a:buClr>
              <a:buFont typeface="Verdana"/>
              <a:buChar char="◦"/>
              <a:defRPr kumimoji="0" sz="2100" kern="1200">
                <a:solidFill>
                  <a:schemeClr val="tx1"/>
                </a:solidFill>
                <a:latin typeface="+mn-lt"/>
                <a:ea typeface="+mn-ea"/>
                <a:cs typeface="+mn-cs"/>
              </a:defRPr>
            </a:lvl2pPr>
            <a:lvl3pPr marL="665226" indent="-171450" algn="l" rtl="0" eaLnBrk="1" latinLnBrk="0" hangingPunct="1">
              <a:lnSpc>
                <a:spcPct val="100000"/>
              </a:lnSpc>
              <a:spcBef>
                <a:spcPct val="20000"/>
              </a:spcBef>
              <a:buClr>
                <a:schemeClr val="accent2"/>
              </a:buClr>
              <a:buFont typeface="Wingdings 2"/>
              <a:buChar char=""/>
              <a:defRPr kumimoji="0" sz="1800" kern="1200">
                <a:solidFill>
                  <a:schemeClr val="tx1"/>
                </a:solidFill>
                <a:latin typeface="+mn-lt"/>
                <a:ea typeface="+mn-ea"/>
                <a:cs typeface="+mn-cs"/>
              </a:defRPr>
            </a:lvl3pPr>
            <a:lvl4pPr marL="822960" indent="-130302" algn="l" rtl="0" eaLnBrk="1" latinLnBrk="0" hangingPunct="1">
              <a:lnSpc>
                <a:spcPct val="100000"/>
              </a:lnSpc>
              <a:spcBef>
                <a:spcPct val="20000"/>
              </a:spcBef>
              <a:buClr>
                <a:schemeClr val="accent3"/>
              </a:buClr>
              <a:buFont typeface="Wingdings 2"/>
              <a:buChar char=""/>
              <a:defRPr kumimoji="0" sz="1500" kern="1200">
                <a:solidFill>
                  <a:schemeClr val="tx1"/>
                </a:solidFill>
                <a:latin typeface="+mn-lt"/>
                <a:ea typeface="+mn-ea"/>
                <a:cs typeface="+mn-cs"/>
              </a:defRPr>
            </a:lvl4pPr>
            <a:lvl5pPr marL="973836" indent="-137160" algn="l" rtl="0" eaLnBrk="1" latinLnBrk="0" hangingPunct="1">
              <a:lnSpc>
                <a:spcPct val="100000"/>
              </a:lnSpc>
              <a:spcBef>
                <a:spcPct val="20000"/>
              </a:spcBef>
              <a:buClr>
                <a:schemeClr val="accent4"/>
              </a:buClr>
              <a:buFont typeface="Wingdings 2"/>
              <a:buChar char=""/>
              <a:defRPr kumimoji="0" sz="1500" kern="1200">
                <a:solidFill>
                  <a:schemeClr val="tx1"/>
                </a:solidFill>
                <a:latin typeface="+mn-lt"/>
                <a:ea typeface="+mn-ea"/>
                <a:cs typeface="+mn-cs"/>
              </a:defRPr>
            </a:lvl5pPr>
            <a:lvl6pPr marL="1131570" indent="-137160" algn="l" rtl="0" eaLnBrk="1" latinLnBrk="0" hangingPunct="1">
              <a:lnSpc>
                <a:spcPct val="100000"/>
              </a:lnSpc>
              <a:spcBef>
                <a:spcPct val="20000"/>
              </a:spcBef>
              <a:buClr>
                <a:schemeClr val="accent5"/>
              </a:buClr>
              <a:buFont typeface="Wingdings 2"/>
              <a:buChar char=""/>
              <a:defRPr kumimoji="0" sz="1500" kern="1200">
                <a:solidFill>
                  <a:schemeClr val="tx1"/>
                </a:solidFill>
                <a:latin typeface="+mn-lt"/>
                <a:ea typeface="+mn-ea"/>
                <a:cs typeface="+mn-cs"/>
              </a:defRPr>
            </a:lvl6pPr>
            <a:lvl7pPr marL="128930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7pPr>
            <a:lvl8pPr marL="1440180"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8pPr>
            <a:lvl9pPr marL="159791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9pPr>
            <a:extLst/>
          </a:lstStyle>
          <a:p>
            <a:r>
              <a:rPr lang="en-US" sz="2000" kern="0" dirty="0">
                <a:latin typeface="Tahoma" panose="020B0604030504040204" pitchFamily="34" charset="0"/>
                <a:ea typeface="Tahoma" panose="020B0604030504040204" pitchFamily="34" charset="0"/>
                <a:cs typeface="Tahoma" panose="020B0604030504040204" pitchFamily="34" charset="0"/>
              </a:rPr>
              <a:t>On average, more than 50% of graduates are employed in the construction industry which is critical for infrastructure development and urbanization.</a:t>
            </a:r>
          </a:p>
          <a:p>
            <a:endParaRPr lang="en-US" sz="2000" kern="0" dirty="0">
              <a:latin typeface="Tahoma" panose="020B0604030504040204" pitchFamily="34" charset="0"/>
              <a:ea typeface="Tahoma" panose="020B0604030504040204" pitchFamily="34" charset="0"/>
              <a:cs typeface="Tahoma" panose="020B0604030504040204" pitchFamily="34" charset="0"/>
            </a:endParaRPr>
          </a:p>
          <a:p>
            <a:r>
              <a:rPr lang="en-US" sz="2000" kern="0" dirty="0">
                <a:latin typeface="Tahoma" panose="020B0604030504040204" pitchFamily="34" charset="0"/>
                <a:ea typeface="Tahoma" panose="020B0604030504040204" pitchFamily="34" charset="0"/>
                <a:cs typeface="Tahoma" panose="020B0604030504040204" pitchFamily="34" charset="0"/>
              </a:rPr>
              <a:t>Some are employed in different sectors like manufacturing, accommodation and food services (Tourism) and ICT hence contributing towards import substitution of some goods in the country and generation of the much-needed foreign exchange, respectively.</a:t>
            </a:r>
          </a:p>
          <a:p>
            <a:endParaRPr lang="en-US" sz="2000" kern="0" dirty="0">
              <a:latin typeface="Tahoma" panose="020B0604030504040204" pitchFamily="34" charset="0"/>
              <a:ea typeface="Tahoma" panose="020B0604030504040204" pitchFamily="34" charset="0"/>
              <a:cs typeface="Tahoma" panose="020B0604030504040204" pitchFamily="34" charset="0"/>
            </a:endParaRPr>
          </a:p>
          <a:p>
            <a:r>
              <a:rPr lang="en-US" sz="2000" kern="0" dirty="0">
                <a:latin typeface="Tahoma" panose="020B0604030504040204" pitchFamily="34" charset="0"/>
                <a:ea typeface="Tahoma" panose="020B0604030504040204" pitchFamily="34" charset="0"/>
                <a:cs typeface="Tahoma" panose="020B0604030504040204" pitchFamily="34" charset="0"/>
              </a:rPr>
              <a:t>In this regard, the TEVET Sector has proved to be integral in Human Capital Development which identifies skills development as one of the critical areas for realizing this enabler.</a:t>
            </a:r>
          </a:p>
        </p:txBody>
      </p:sp>
    </p:spTree>
    <p:extLst>
      <p:ext uri="{BB962C8B-B14F-4D97-AF65-F5344CB8AC3E}">
        <p14:creationId xmlns:p14="http://schemas.microsoft.com/office/powerpoint/2010/main" val="1038481397"/>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D9D9D9"/>
            </a:gs>
            <a:gs pos="100000">
              <a:schemeClr val="lt1"/>
            </a:gs>
          </a:gsLst>
          <a:lin ang="2698631" scaled="0"/>
        </a:gradFill>
        <a:effectLst/>
      </p:bgPr>
    </p:bg>
    <p:spTree>
      <p:nvGrpSpPr>
        <p:cNvPr id="1" name="Shape 418"/>
        <p:cNvGrpSpPr/>
        <p:nvPr/>
      </p:nvGrpSpPr>
      <p:grpSpPr>
        <a:xfrm>
          <a:off x="0" y="0"/>
          <a:ext cx="0" cy="0"/>
          <a:chOff x="0" y="0"/>
          <a:chExt cx="0" cy="0"/>
        </a:xfrm>
      </p:grpSpPr>
      <p:pic>
        <p:nvPicPr>
          <p:cNvPr id="419" name="Google Shape;419;p41"/>
          <p:cNvPicPr preferRelativeResize="0"/>
          <p:nvPr/>
        </p:nvPicPr>
        <p:blipFill rotWithShape="1">
          <a:blip r:embed="rId3">
            <a:alphaModFix/>
          </a:blip>
          <a:srcRect r="42359" b="17803"/>
          <a:stretch/>
        </p:blipFill>
        <p:spPr>
          <a:xfrm rot="-5400000">
            <a:off x="7063424" y="-762474"/>
            <a:ext cx="1327775" cy="2839324"/>
          </a:xfrm>
          <a:prstGeom prst="rect">
            <a:avLst/>
          </a:prstGeom>
          <a:noFill/>
          <a:ln>
            <a:noFill/>
          </a:ln>
        </p:spPr>
      </p:pic>
      <p:pic>
        <p:nvPicPr>
          <p:cNvPr id="420" name="Google Shape;420;p41"/>
          <p:cNvPicPr preferRelativeResize="0"/>
          <p:nvPr/>
        </p:nvPicPr>
        <p:blipFill rotWithShape="1">
          <a:blip r:embed="rId4">
            <a:alphaModFix/>
          </a:blip>
          <a:srcRect t="15045" r="78143"/>
          <a:stretch/>
        </p:blipFill>
        <p:spPr>
          <a:xfrm rot="10800000">
            <a:off x="-143446" y="2414837"/>
            <a:ext cx="1094277" cy="3031126"/>
          </a:xfrm>
          <a:prstGeom prst="rect">
            <a:avLst/>
          </a:prstGeom>
          <a:noFill/>
          <a:ln>
            <a:noFill/>
          </a:ln>
        </p:spPr>
      </p:pic>
      <p:sp>
        <p:nvSpPr>
          <p:cNvPr id="540" name="Google Shape;540;p41"/>
          <p:cNvSpPr txBox="1">
            <a:spLocks noGrp="1"/>
          </p:cNvSpPr>
          <p:nvPr>
            <p:ph type="title"/>
          </p:nvPr>
        </p:nvSpPr>
        <p:spPr>
          <a:xfrm>
            <a:off x="596622" y="103521"/>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0070C0"/>
                </a:solidFill>
              </a:rPr>
              <a:t>A MULTICULTURAL TEAM</a:t>
            </a:r>
            <a:endParaRPr dirty="0">
              <a:solidFill>
                <a:srgbClr val="0070C0"/>
              </a:solidFill>
            </a:endParaRPr>
          </a:p>
        </p:txBody>
      </p:sp>
      <p:pic>
        <p:nvPicPr>
          <p:cNvPr id="3" name="Picture 2">
            <a:extLst>
              <a:ext uri="{FF2B5EF4-FFF2-40B4-BE49-F238E27FC236}">
                <a16:creationId xmlns:a16="http://schemas.microsoft.com/office/drawing/2014/main" id="{57BD750A-CEAF-4EB7-B8D4-6A636F65C60A}"/>
              </a:ext>
            </a:extLst>
          </p:cNvPr>
          <p:cNvPicPr>
            <a:picLocks noChangeAspect="1"/>
          </p:cNvPicPr>
          <p:nvPr/>
        </p:nvPicPr>
        <p:blipFill>
          <a:blip r:embed="rId5"/>
          <a:stretch>
            <a:fillRect/>
          </a:stretch>
        </p:blipFill>
        <p:spPr>
          <a:xfrm>
            <a:off x="3097541" y="1036320"/>
            <a:ext cx="2726455" cy="2877312"/>
          </a:xfrm>
          <a:prstGeom prst="rect">
            <a:avLst/>
          </a:prstGeom>
        </p:spPr>
      </p:pic>
      <p:sp>
        <p:nvSpPr>
          <p:cNvPr id="155" name="Content Placeholder 2">
            <a:extLst>
              <a:ext uri="{FF2B5EF4-FFF2-40B4-BE49-F238E27FC236}">
                <a16:creationId xmlns:a16="http://schemas.microsoft.com/office/drawing/2014/main" id="{85919012-8805-463A-9D1F-6E5995EE8CBB}"/>
              </a:ext>
            </a:extLst>
          </p:cNvPr>
          <p:cNvSpPr txBox="1">
            <a:spLocks/>
          </p:cNvSpPr>
          <p:nvPr/>
        </p:nvSpPr>
        <p:spPr>
          <a:xfrm>
            <a:off x="265946" y="962502"/>
            <a:ext cx="2831592" cy="2658318"/>
          </a:xfrm>
          <a:prstGeom prst="rect">
            <a:avLst/>
          </a:prstGeom>
        </p:spPr>
        <p:txBody>
          <a:bodyPr>
            <a:normAutofit/>
          </a:bodyPr>
          <a:lstStyle>
            <a:lvl1pPr marL="274320" indent="-212598" algn="l" rtl="0" eaLnBrk="1" latinLnBrk="0" hangingPunct="1">
              <a:lnSpc>
                <a:spcPct val="100000"/>
              </a:lnSpc>
              <a:spcBef>
                <a:spcPts val="450"/>
              </a:spcBef>
              <a:buClr>
                <a:schemeClr val="accent1"/>
              </a:buClr>
              <a:buSzPct val="80000"/>
              <a:buFont typeface="Wingdings 2"/>
              <a:buChar char=""/>
              <a:defRPr kumimoji="0" sz="2400" kern="1200">
                <a:solidFill>
                  <a:schemeClr val="tx1"/>
                </a:solidFill>
                <a:latin typeface="+mn-lt"/>
                <a:ea typeface="+mn-ea"/>
                <a:cs typeface="+mn-cs"/>
              </a:defRPr>
            </a:lvl1pPr>
            <a:lvl2pPr marL="480060" indent="-178308" algn="l" rtl="0" eaLnBrk="1" latinLnBrk="0" hangingPunct="1">
              <a:lnSpc>
                <a:spcPct val="100000"/>
              </a:lnSpc>
              <a:spcBef>
                <a:spcPts val="413"/>
              </a:spcBef>
              <a:buClr>
                <a:schemeClr val="accent1"/>
              </a:buClr>
              <a:buFont typeface="Verdana"/>
              <a:buChar char="◦"/>
              <a:defRPr kumimoji="0" sz="2100" kern="1200">
                <a:solidFill>
                  <a:schemeClr val="tx1"/>
                </a:solidFill>
                <a:latin typeface="+mn-lt"/>
                <a:ea typeface="+mn-ea"/>
                <a:cs typeface="+mn-cs"/>
              </a:defRPr>
            </a:lvl2pPr>
            <a:lvl3pPr marL="665226" indent="-171450" algn="l" rtl="0" eaLnBrk="1" latinLnBrk="0" hangingPunct="1">
              <a:lnSpc>
                <a:spcPct val="100000"/>
              </a:lnSpc>
              <a:spcBef>
                <a:spcPct val="20000"/>
              </a:spcBef>
              <a:buClr>
                <a:schemeClr val="accent2"/>
              </a:buClr>
              <a:buFont typeface="Wingdings 2"/>
              <a:buChar char=""/>
              <a:defRPr kumimoji="0" sz="1800" kern="1200">
                <a:solidFill>
                  <a:schemeClr val="tx1"/>
                </a:solidFill>
                <a:latin typeface="+mn-lt"/>
                <a:ea typeface="+mn-ea"/>
                <a:cs typeface="+mn-cs"/>
              </a:defRPr>
            </a:lvl3pPr>
            <a:lvl4pPr marL="822960" indent="-130302" algn="l" rtl="0" eaLnBrk="1" latinLnBrk="0" hangingPunct="1">
              <a:lnSpc>
                <a:spcPct val="100000"/>
              </a:lnSpc>
              <a:spcBef>
                <a:spcPct val="20000"/>
              </a:spcBef>
              <a:buClr>
                <a:schemeClr val="accent3"/>
              </a:buClr>
              <a:buFont typeface="Wingdings 2"/>
              <a:buChar char=""/>
              <a:defRPr kumimoji="0" sz="1500" kern="1200">
                <a:solidFill>
                  <a:schemeClr val="tx1"/>
                </a:solidFill>
                <a:latin typeface="+mn-lt"/>
                <a:ea typeface="+mn-ea"/>
                <a:cs typeface="+mn-cs"/>
              </a:defRPr>
            </a:lvl4pPr>
            <a:lvl5pPr marL="973836" indent="-137160" algn="l" rtl="0" eaLnBrk="1" latinLnBrk="0" hangingPunct="1">
              <a:lnSpc>
                <a:spcPct val="100000"/>
              </a:lnSpc>
              <a:spcBef>
                <a:spcPct val="20000"/>
              </a:spcBef>
              <a:buClr>
                <a:schemeClr val="accent4"/>
              </a:buClr>
              <a:buFont typeface="Wingdings 2"/>
              <a:buChar char=""/>
              <a:defRPr kumimoji="0" sz="1500" kern="1200">
                <a:solidFill>
                  <a:schemeClr val="tx1"/>
                </a:solidFill>
                <a:latin typeface="+mn-lt"/>
                <a:ea typeface="+mn-ea"/>
                <a:cs typeface="+mn-cs"/>
              </a:defRPr>
            </a:lvl5pPr>
            <a:lvl6pPr marL="1131570" indent="-137160" algn="l" rtl="0" eaLnBrk="1" latinLnBrk="0" hangingPunct="1">
              <a:lnSpc>
                <a:spcPct val="100000"/>
              </a:lnSpc>
              <a:spcBef>
                <a:spcPct val="20000"/>
              </a:spcBef>
              <a:buClr>
                <a:schemeClr val="accent5"/>
              </a:buClr>
              <a:buFont typeface="Wingdings 2"/>
              <a:buChar char=""/>
              <a:defRPr kumimoji="0" sz="1500" kern="1200">
                <a:solidFill>
                  <a:schemeClr val="tx1"/>
                </a:solidFill>
                <a:latin typeface="+mn-lt"/>
                <a:ea typeface="+mn-ea"/>
                <a:cs typeface="+mn-cs"/>
              </a:defRPr>
            </a:lvl6pPr>
            <a:lvl7pPr marL="128930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7pPr>
            <a:lvl8pPr marL="1440180"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8pPr>
            <a:lvl9pPr marL="159791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9pPr>
            <a:extLst/>
          </a:lstStyle>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1800" b="0" i="0" u="none" strike="noStrike" kern="1200" cap="none" spc="0" normalizeH="0" baseline="0" noProof="0" dirty="0">
                <a:ln>
                  <a:noFill/>
                </a:ln>
                <a:solidFill>
                  <a:sysClr val="windowText" lastClr="000000"/>
                </a:solidFill>
                <a:effectLst/>
                <a:uLnTx/>
                <a:uFillTx/>
                <a:latin typeface="Gill Sans MT"/>
                <a:ea typeface="+mn-ea"/>
                <a:cs typeface="+mn-cs"/>
              </a:rPr>
              <a:t>Results also revealed that TEVET graduates are able to compete and secure jobs locally and beyond Malawi. </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1800" b="0" i="0" u="none" strike="noStrike" kern="1200" cap="none" spc="0" normalizeH="0" baseline="0" noProof="0" dirty="0">
                <a:ln>
                  <a:noFill/>
                </a:ln>
                <a:solidFill>
                  <a:sysClr val="windowText" lastClr="000000"/>
                </a:solidFill>
                <a:effectLst/>
                <a:uLnTx/>
                <a:uFillTx/>
                <a:latin typeface="Gill Sans MT"/>
                <a:ea typeface="+mn-ea"/>
                <a:cs typeface="+mn-cs"/>
              </a:rPr>
              <a:t>About 3% of the traced graduates were working outside Malawi</a:t>
            </a:r>
          </a:p>
        </p:txBody>
      </p:sp>
      <p:pic>
        <p:nvPicPr>
          <p:cNvPr id="6" name="Picture 5">
            <a:extLst>
              <a:ext uri="{FF2B5EF4-FFF2-40B4-BE49-F238E27FC236}">
                <a16:creationId xmlns:a16="http://schemas.microsoft.com/office/drawing/2014/main" id="{FFD8CF71-E35C-419F-8A13-98A96CC99196}"/>
              </a:ext>
            </a:extLst>
          </p:cNvPr>
          <p:cNvPicPr>
            <a:picLocks noChangeAspect="1"/>
          </p:cNvPicPr>
          <p:nvPr/>
        </p:nvPicPr>
        <p:blipFill rotWithShape="1">
          <a:blip r:embed="rId6"/>
          <a:srcRect l="20450" r="13970"/>
          <a:stretch/>
        </p:blipFill>
        <p:spPr>
          <a:xfrm>
            <a:off x="5925312" y="1036321"/>
            <a:ext cx="3263676" cy="2877312"/>
          </a:xfrm>
          <a:prstGeom prst="rect">
            <a:avLst/>
          </a:prstGeom>
        </p:spPr>
      </p:pic>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D9D9D9"/>
            </a:gs>
            <a:gs pos="100000">
              <a:schemeClr val="lt1"/>
            </a:gs>
          </a:gsLst>
          <a:lin ang="2698631" scaled="0"/>
        </a:gradFill>
        <a:effectLst/>
      </p:bgPr>
    </p:bg>
    <p:spTree>
      <p:nvGrpSpPr>
        <p:cNvPr id="1" name="Shape 261"/>
        <p:cNvGrpSpPr/>
        <p:nvPr/>
      </p:nvGrpSpPr>
      <p:grpSpPr>
        <a:xfrm>
          <a:off x="0" y="0"/>
          <a:ext cx="0" cy="0"/>
          <a:chOff x="0" y="0"/>
          <a:chExt cx="0" cy="0"/>
        </a:xfrm>
      </p:grpSpPr>
      <p:pic>
        <p:nvPicPr>
          <p:cNvPr id="262" name="Google Shape;262;p36"/>
          <p:cNvPicPr preferRelativeResize="0"/>
          <p:nvPr/>
        </p:nvPicPr>
        <p:blipFill rotWithShape="1">
          <a:blip r:embed="rId3">
            <a:alphaModFix/>
          </a:blip>
          <a:srcRect r="42359" b="17803"/>
          <a:stretch/>
        </p:blipFill>
        <p:spPr>
          <a:xfrm rot="18003866">
            <a:off x="8079274" y="-1058488"/>
            <a:ext cx="1977050" cy="4227748"/>
          </a:xfrm>
          <a:prstGeom prst="rect">
            <a:avLst/>
          </a:prstGeom>
          <a:noFill/>
          <a:ln>
            <a:noFill/>
          </a:ln>
        </p:spPr>
      </p:pic>
      <p:pic>
        <p:nvPicPr>
          <p:cNvPr id="263" name="Google Shape;263;p36"/>
          <p:cNvPicPr preferRelativeResize="0"/>
          <p:nvPr/>
        </p:nvPicPr>
        <p:blipFill rotWithShape="1">
          <a:blip r:embed="rId4">
            <a:alphaModFix/>
          </a:blip>
          <a:srcRect t="60114" r="52317"/>
          <a:stretch/>
        </p:blipFill>
        <p:spPr>
          <a:xfrm rot="5400000">
            <a:off x="7052187" y="3051789"/>
            <a:ext cx="2685452" cy="1497975"/>
          </a:xfrm>
          <a:prstGeom prst="rect">
            <a:avLst/>
          </a:prstGeom>
          <a:noFill/>
          <a:ln>
            <a:noFill/>
          </a:ln>
        </p:spPr>
      </p:pic>
      <p:sp>
        <p:nvSpPr>
          <p:cNvPr id="29" name="Title 1">
            <a:extLst>
              <a:ext uri="{FF2B5EF4-FFF2-40B4-BE49-F238E27FC236}">
                <a16:creationId xmlns:a16="http://schemas.microsoft.com/office/drawing/2014/main" id="{7912F608-FE23-4FBF-A691-28D689C760B1}"/>
              </a:ext>
            </a:extLst>
          </p:cNvPr>
          <p:cNvSpPr txBox="1">
            <a:spLocks/>
          </p:cNvSpPr>
          <p:nvPr/>
        </p:nvSpPr>
        <p:spPr>
          <a:xfrm>
            <a:off x="0" y="-376635"/>
            <a:ext cx="7786254" cy="1143000"/>
          </a:xfrm>
          <a:prstGeom prst="rect">
            <a:avLst/>
          </a:prstGeom>
        </p:spPr>
        <p:txBody>
          <a:bodyPr anchor="ctr">
            <a:normAutofit/>
          </a:bodyPr>
          <a:lstStyle>
            <a:lvl1pPr algn="l" rtl="0" eaLnBrk="1" latinLnBrk="0" hangingPunct="1">
              <a:spcBef>
                <a:spcPct val="0"/>
              </a:spcBef>
              <a:buNone/>
              <a:defRPr kumimoji="0" sz="3225"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25" b="0" i="0" u="none" strike="noStrike" kern="1200" cap="none" spc="0" normalizeH="0" baseline="0" noProof="0" dirty="0">
                <a:ln>
                  <a:noFill/>
                </a:ln>
                <a:solidFill>
                  <a:srgbClr val="0070C0"/>
                </a:solidFill>
                <a:effectLst>
                  <a:outerShdw blurRad="50000" dist="30000" dir="5400000" algn="tl" rotWithShape="0">
                    <a:srgbClr val="000000">
                      <a:alpha val="30000"/>
                    </a:srgbClr>
                  </a:outerShdw>
                </a:effectLst>
                <a:uLnTx/>
                <a:uFillTx/>
                <a:latin typeface="Audiowide" panose="020B0604020202020204" charset="0"/>
              </a:rPr>
              <a:t>SELF EMPLOYMENT BY SECTOR</a:t>
            </a:r>
          </a:p>
        </p:txBody>
      </p:sp>
      <p:sp>
        <p:nvSpPr>
          <p:cNvPr id="30" name="Content Placeholder 2">
            <a:extLst>
              <a:ext uri="{FF2B5EF4-FFF2-40B4-BE49-F238E27FC236}">
                <a16:creationId xmlns:a16="http://schemas.microsoft.com/office/drawing/2014/main" id="{04C0A252-F56A-405E-985C-ABE1537CDCFD}"/>
              </a:ext>
            </a:extLst>
          </p:cNvPr>
          <p:cNvSpPr txBox="1">
            <a:spLocks/>
          </p:cNvSpPr>
          <p:nvPr/>
        </p:nvSpPr>
        <p:spPr>
          <a:xfrm>
            <a:off x="4714983" y="1402091"/>
            <a:ext cx="3071271" cy="2398685"/>
          </a:xfrm>
          <a:prstGeom prst="rect">
            <a:avLst/>
          </a:prstGeom>
        </p:spPr>
        <p:txBody>
          <a:bodyPr>
            <a:normAutofit/>
          </a:bodyPr>
          <a:lstStyle>
            <a:lvl1pPr marL="274320" indent="-212598" algn="l" rtl="0" eaLnBrk="1" latinLnBrk="0" hangingPunct="1">
              <a:lnSpc>
                <a:spcPct val="100000"/>
              </a:lnSpc>
              <a:spcBef>
                <a:spcPts val="450"/>
              </a:spcBef>
              <a:buClr>
                <a:schemeClr val="accent1"/>
              </a:buClr>
              <a:buSzPct val="80000"/>
              <a:buFont typeface="Wingdings 2"/>
              <a:buChar char=""/>
              <a:defRPr kumimoji="0" sz="2400" kern="1200">
                <a:solidFill>
                  <a:schemeClr val="tx1"/>
                </a:solidFill>
                <a:latin typeface="+mn-lt"/>
                <a:ea typeface="+mn-ea"/>
                <a:cs typeface="+mn-cs"/>
              </a:defRPr>
            </a:lvl1pPr>
            <a:lvl2pPr marL="480060" indent="-178308" algn="l" rtl="0" eaLnBrk="1" latinLnBrk="0" hangingPunct="1">
              <a:lnSpc>
                <a:spcPct val="100000"/>
              </a:lnSpc>
              <a:spcBef>
                <a:spcPts val="413"/>
              </a:spcBef>
              <a:buClr>
                <a:schemeClr val="accent1"/>
              </a:buClr>
              <a:buFont typeface="Verdana"/>
              <a:buChar char="◦"/>
              <a:defRPr kumimoji="0" sz="2100" kern="1200">
                <a:solidFill>
                  <a:schemeClr val="tx1"/>
                </a:solidFill>
                <a:latin typeface="+mn-lt"/>
                <a:ea typeface="+mn-ea"/>
                <a:cs typeface="+mn-cs"/>
              </a:defRPr>
            </a:lvl2pPr>
            <a:lvl3pPr marL="665226" indent="-171450" algn="l" rtl="0" eaLnBrk="1" latinLnBrk="0" hangingPunct="1">
              <a:lnSpc>
                <a:spcPct val="100000"/>
              </a:lnSpc>
              <a:spcBef>
                <a:spcPct val="20000"/>
              </a:spcBef>
              <a:buClr>
                <a:schemeClr val="accent2"/>
              </a:buClr>
              <a:buFont typeface="Wingdings 2"/>
              <a:buChar char=""/>
              <a:defRPr kumimoji="0" sz="1800" kern="1200">
                <a:solidFill>
                  <a:schemeClr val="tx1"/>
                </a:solidFill>
                <a:latin typeface="+mn-lt"/>
                <a:ea typeface="+mn-ea"/>
                <a:cs typeface="+mn-cs"/>
              </a:defRPr>
            </a:lvl3pPr>
            <a:lvl4pPr marL="822960" indent="-130302" algn="l" rtl="0" eaLnBrk="1" latinLnBrk="0" hangingPunct="1">
              <a:lnSpc>
                <a:spcPct val="100000"/>
              </a:lnSpc>
              <a:spcBef>
                <a:spcPct val="20000"/>
              </a:spcBef>
              <a:buClr>
                <a:schemeClr val="accent3"/>
              </a:buClr>
              <a:buFont typeface="Wingdings 2"/>
              <a:buChar char=""/>
              <a:defRPr kumimoji="0" sz="1500" kern="1200">
                <a:solidFill>
                  <a:schemeClr val="tx1"/>
                </a:solidFill>
                <a:latin typeface="+mn-lt"/>
                <a:ea typeface="+mn-ea"/>
                <a:cs typeface="+mn-cs"/>
              </a:defRPr>
            </a:lvl4pPr>
            <a:lvl5pPr marL="973836" indent="-137160" algn="l" rtl="0" eaLnBrk="1" latinLnBrk="0" hangingPunct="1">
              <a:lnSpc>
                <a:spcPct val="100000"/>
              </a:lnSpc>
              <a:spcBef>
                <a:spcPct val="20000"/>
              </a:spcBef>
              <a:buClr>
                <a:schemeClr val="accent4"/>
              </a:buClr>
              <a:buFont typeface="Wingdings 2"/>
              <a:buChar char=""/>
              <a:defRPr kumimoji="0" sz="1500" kern="1200">
                <a:solidFill>
                  <a:schemeClr val="tx1"/>
                </a:solidFill>
                <a:latin typeface="+mn-lt"/>
                <a:ea typeface="+mn-ea"/>
                <a:cs typeface="+mn-cs"/>
              </a:defRPr>
            </a:lvl5pPr>
            <a:lvl6pPr marL="1131570" indent="-137160" algn="l" rtl="0" eaLnBrk="1" latinLnBrk="0" hangingPunct="1">
              <a:lnSpc>
                <a:spcPct val="100000"/>
              </a:lnSpc>
              <a:spcBef>
                <a:spcPct val="20000"/>
              </a:spcBef>
              <a:buClr>
                <a:schemeClr val="accent5"/>
              </a:buClr>
              <a:buFont typeface="Wingdings 2"/>
              <a:buChar char=""/>
              <a:defRPr kumimoji="0" sz="1500" kern="1200">
                <a:solidFill>
                  <a:schemeClr val="tx1"/>
                </a:solidFill>
                <a:latin typeface="+mn-lt"/>
                <a:ea typeface="+mn-ea"/>
                <a:cs typeface="+mn-cs"/>
              </a:defRPr>
            </a:lvl6pPr>
            <a:lvl7pPr marL="128930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7pPr>
            <a:lvl8pPr marL="1440180"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8pPr>
            <a:lvl9pPr marL="159791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9pPr>
            <a:extLst/>
          </a:lstStyle>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400" b="0" i="0" u="none" strike="noStrike" kern="1200" cap="none" spc="0" normalizeH="0" baseline="0" noProof="0" dirty="0">
                <a:ln>
                  <a:noFill/>
                </a:ln>
                <a:solidFill>
                  <a:sysClr val="windowText" lastClr="000000"/>
                </a:solidFill>
                <a:effectLst/>
                <a:uLnTx/>
                <a:uFillTx/>
                <a:latin typeface="Gill Sans MT"/>
                <a:ea typeface="+mn-ea"/>
                <a:cs typeface="+mn-cs"/>
              </a:rPr>
              <a:t>Most of the self-employed graduates work in the construction sector</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400" b="0" i="0" u="none" strike="noStrike" kern="1200" cap="none" spc="0" normalizeH="0" baseline="0" noProof="0" dirty="0">
              <a:ln>
                <a:noFill/>
              </a:ln>
              <a:solidFill>
                <a:sysClr val="windowText" lastClr="000000"/>
              </a:solidFill>
              <a:effectLst/>
              <a:uLnTx/>
              <a:uFillTx/>
              <a:latin typeface="Gill Sans MT"/>
              <a:ea typeface="+mn-ea"/>
              <a:cs typeface="+mn-cs"/>
            </a:endParaRPr>
          </a:p>
        </p:txBody>
      </p:sp>
      <p:graphicFrame>
        <p:nvGraphicFramePr>
          <p:cNvPr id="31" name="Chart 30">
            <a:extLst>
              <a:ext uri="{FF2B5EF4-FFF2-40B4-BE49-F238E27FC236}">
                <a16:creationId xmlns:a16="http://schemas.microsoft.com/office/drawing/2014/main" id="{238A6AA1-40C1-4A9E-819A-EFF19C18EA26}"/>
              </a:ext>
            </a:extLst>
          </p:cNvPr>
          <p:cNvGraphicFramePr>
            <a:graphicFrameLocks/>
          </p:cNvGraphicFramePr>
          <p:nvPr>
            <p:extLst>
              <p:ext uri="{D42A27DB-BD31-4B8C-83A1-F6EECF244321}">
                <p14:modId xmlns:p14="http://schemas.microsoft.com/office/powerpoint/2010/main" val="3815039257"/>
              </p:ext>
            </p:extLst>
          </p:nvPr>
        </p:nvGraphicFramePr>
        <p:xfrm>
          <a:off x="76200" y="1190359"/>
          <a:ext cx="4495800" cy="38100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ontent Placeholder 9">
            <a:extLst>
              <a:ext uri="{FF2B5EF4-FFF2-40B4-BE49-F238E27FC236}">
                <a16:creationId xmlns:a16="http://schemas.microsoft.com/office/drawing/2014/main" id="{44D40F48-CECB-418F-8446-B4F096D3D051}"/>
              </a:ext>
            </a:extLst>
          </p:cNvPr>
          <p:cNvGraphicFramePr>
            <a:graphicFrameLocks/>
          </p:cNvGraphicFramePr>
          <p:nvPr/>
        </p:nvGraphicFramePr>
        <p:xfrm>
          <a:off x="1194816" y="950976"/>
          <a:ext cx="7741920" cy="4084366"/>
        </p:xfrm>
        <a:graphic>
          <a:graphicData uri="http://schemas.openxmlformats.org/drawingml/2006/chart">
            <c:chart xmlns:c="http://schemas.openxmlformats.org/drawingml/2006/chart" xmlns:r="http://schemas.openxmlformats.org/officeDocument/2006/relationships" r:id="rId2"/>
          </a:graphicData>
        </a:graphic>
      </p:graphicFrame>
      <p:sp>
        <p:nvSpPr>
          <p:cNvPr id="15" name="Google Shape;242;p35">
            <a:extLst>
              <a:ext uri="{FF2B5EF4-FFF2-40B4-BE49-F238E27FC236}">
                <a16:creationId xmlns:a16="http://schemas.microsoft.com/office/drawing/2014/main" id="{A84D50A0-BE01-4240-903C-E79988BB6F0A}"/>
              </a:ext>
            </a:extLst>
          </p:cNvPr>
          <p:cNvSpPr txBox="1">
            <a:spLocks/>
          </p:cNvSpPr>
          <p:nvPr/>
        </p:nvSpPr>
        <p:spPr>
          <a:xfrm>
            <a:off x="0" y="-65055"/>
            <a:ext cx="91440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600"/>
              <a:buFont typeface="Audiowide"/>
              <a:buNone/>
              <a:defRPr sz="5000" b="1" i="0" u="none" strike="noStrike" cap="none">
                <a:solidFill>
                  <a:schemeClr val="dk1"/>
                </a:solidFill>
                <a:latin typeface="Audiowide"/>
                <a:ea typeface="Audiowide"/>
                <a:cs typeface="Audiowide"/>
                <a:sym typeface="Audiowide"/>
              </a:defRPr>
            </a:lvl1pPr>
            <a:lvl2pPr marR="0" lvl="1"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9pPr>
          </a:lstStyle>
          <a:p>
            <a:r>
              <a:rPr lang="en-US" altLang="en-US" sz="3000" b="1" dirty="0">
                <a:solidFill>
                  <a:srgbClr val="0070C0"/>
                </a:solidFill>
              </a:rPr>
              <a:t>Employment Status by Trade- 2018  Graduates</a:t>
            </a:r>
          </a:p>
        </p:txBody>
      </p:sp>
    </p:spTree>
    <p:extLst>
      <p:ext uri="{BB962C8B-B14F-4D97-AF65-F5344CB8AC3E}">
        <p14:creationId xmlns:p14="http://schemas.microsoft.com/office/powerpoint/2010/main" val="3790660924"/>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3">
            <a:extLst>
              <a:ext uri="{FF2B5EF4-FFF2-40B4-BE49-F238E27FC236}">
                <a16:creationId xmlns:a16="http://schemas.microsoft.com/office/drawing/2014/main" id="{B35CEB05-9A70-45DD-87BF-261D82CEB0AB}"/>
              </a:ext>
            </a:extLst>
          </p:cNvPr>
          <p:cNvGraphicFramePr>
            <a:graphicFrameLocks/>
          </p:cNvGraphicFramePr>
          <p:nvPr/>
        </p:nvGraphicFramePr>
        <p:xfrm>
          <a:off x="1060704" y="914400"/>
          <a:ext cx="7921324" cy="4139184"/>
        </p:xfrm>
        <a:graphic>
          <a:graphicData uri="http://schemas.openxmlformats.org/drawingml/2006/chart">
            <c:chart xmlns:c="http://schemas.openxmlformats.org/drawingml/2006/chart" xmlns:r="http://schemas.openxmlformats.org/officeDocument/2006/relationships" r:id="rId2"/>
          </a:graphicData>
        </a:graphic>
      </p:graphicFrame>
      <p:sp>
        <p:nvSpPr>
          <p:cNvPr id="7" name="Google Shape;242;p35">
            <a:extLst>
              <a:ext uri="{FF2B5EF4-FFF2-40B4-BE49-F238E27FC236}">
                <a16:creationId xmlns:a16="http://schemas.microsoft.com/office/drawing/2014/main" id="{DDABCA37-7925-48C2-BE1C-257A70ED2C03}"/>
              </a:ext>
            </a:extLst>
          </p:cNvPr>
          <p:cNvSpPr txBox="1">
            <a:spLocks/>
          </p:cNvSpPr>
          <p:nvPr/>
        </p:nvSpPr>
        <p:spPr>
          <a:xfrm>
            <a:off x="0" y="-65055"/>
            <a:ext cx="91440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600"/>
              <a:buFont typeface="Audiowide"/>
              <a:buNone/>
              <a:defRPr sz="5000" b="1" i="0" u="none" strike="noStrike" cap="none">
                <a:solidFill>
                  <a:schemeClr val="dk1"/>
                </a:solidFill>
                <a:latin typeface="Audiowide"/>
                <a:ea typeface="Audiowide"/>
                <a:cs typeface="Audiowide"/>
                <a:sym typeface="Audiowide"/>
              </a:defRPr>
            </a:lvl1pPr>
            <a:lvl2pPr marR="0" lvl="1"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9pPr>
          </a:lstStyle>
          <a:p>
            <a:r>
              <a:rPr lang="en-US" altLang="en-US" sz="3000" b="1" dirty="0">
                <a:solidFill>
                  <a:srgbClr val="0070C0"/>
                </a:solidFill>
              </a:rPr>
              <a:t>Employment Status by Trade- 2019  Graduates</a:t>
            </a:r>
          </a:p>
        </p:txBody>
      </p:sp>
    </p:spTree>
    <p:extLst>
      <p:ext uri="{BB962C8B-B14F-4D97-AF65-F5344CB8AC3E}">
        <p14:creationId xmlns:p14="http://schemas.microsoft.com/office/powerpoint/2010/main" val="3807776672"/>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7C9B0D8B-1672-4E9E-8E7D-2BDDF6F01862}"/>
              </a:ext>
            </a:extLst>
          </p:cNvPr>
          <p:cNvSpPr txBox="1">
            <a:spLocks/>
          </p:cNvSpPr>
          <p:nvPr/>
        </p:nvSpPr>
        <p:spPr>
          <a:xfrm>
            <a:off x="0" y="-24384"/>
            <a:ext cx="9144000" cy="1143000"/>
          </a:xfrm>
          <a:prstGeom prst="rect">
            <a:avLst/>
          </a:prstGeom>
        </p:spPr>
        <p:txBody>
          <a:bodyPr anchor="ctr">
            <a:normAutofit fontScale="97500"/>
          </a:bodyPr>
          <a:lstStyle>
            <a:lvl1pPr algn="l" rtl="0" eaLnBrk="1" latinLnBrk="0" hangingPunct="1">
              <a:spcBef>
                <a:spcPct val="0"/>
              </a:spcBef>
              <a:buNone/>
              <a:defRPr kumimoji="0" sz="3225"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25" b="1" i="0" u="none" strike="noStrike" kern="1200" cap="none" spc="0" normalizeH="0" baseline="0" noProof="0" dirty="0">
                <a:ln>
                  <a:noFill/>
                </a:ln>
                <a:solidFill>
                  <a:srgbClr val="0070C0"/>
                </a:solidFill>
                <a:effectLst>
                  <a:outerShdw blurRad="50000" dist="30000" dir="5400000" algn="tl" rotWithShape="0">
                    <a:srgbClr val="000000">
                      <a:alpha val="30000"/>
                    </a:srgbClr>
                  </a:outerShdw>
                </a:effectLst>
                <a:uLnTx/>
                <a:uFillTx/>
                <a:latin typeface="Audiowide" panose="020B0604020202020204" charset="0"/>
              </a:rPr>
              <a:t>CASE STUDY ON EMPLOYMENT BY TRADE – 2020 TEVET GRADUATES</a:t>
            </a:r>
            <a:endParaRPr kumimoji="0" lang="en-US" sz="3225" b="0" i="0" u="none" strike="noStrike" kern="1200" cap="none" spc="0" normalizeH="0" baseline="0" noProof="0" dirty="0">
              <a:ln>
                <a:noFill/>
              </a:ln>
              <a:solidFill>
                <a:srgbClr val="0070C0"/>
              </a:solidFill>
              <a:effectLst>
                <a:outerShdw blurRad="50000" dist="30000" dir="5400000" algn="tl" rotWithShape="0">
                  <a:srgbClr val="000000">
                    <a:alpha val="30000"/>
                  </a:srgbClr>
                </a:outerShdw>
              </a:effectLst>
              <a:uLnTx/>
              <a:uFillTx/>
              <a:latin typeface="Audiowide" panose="020B0604020202020204" charset="0"/>
            </a:endParaRPr>
          </a:p>
        </p:txBody>
      </p:sp>
      <p:graphicFrame>
        <p:nvGraphicFramePr>
          <p:cNvPr id="24" name="Chart 23">
            <a:extLst>
              <a:ext uri="{FF2B5EF4-FFF2-40B4-BE49-F238E27FC236}">
                <a16:creationId xmlns:a16="http://schemas.microsoft.com/office/drawing/2014/main" id="{FC6C9FEC-35AD-416C-874D-30A91C4EBF4F}"/>
              </a:ext>
            </a:extLst>
          </p:cNvPr>
          <p:cNvGraphicFramePr>
            <a:graphicFrameLocks/>
          </p:cNvGraphicFramePr>
          <p:nvPr>
            <p:extLst>
              <p:ext uri="{D42A27DB-BD31-4B8C-83A1-F6EECF244321}">
                <p14:modId xmlns:p14="http://schemas.microsoft.com/office/powerpoint/2010/main" val="2870613561"/>
              </p:ext>
            </p:extLst>
          </p:nvPr>
        </p:nvGraphicFramePr>
        <p:xfrm>
          <a:off x="128016" y="984504"/>
          <a:ext cx="7790688" cy="4000500"/>
        </p:xfrm>
        <a:graphic>
          <a:graphicData uri="http://schemas.openxmlformats.org/drawingml/2006/chart">
            <c:chart xmlns:c="http://schemas.openxmlformats.org/drawingml/2006/chart" xmlns:r="http://schemas.openxmlformats.org/officeDocument/2006/relationships" r:id="rId2"/>
          </a:graphicData>
        </a:graphic>
      </p:graphicFrame>
      <p:pic>
        <p:nvPicPr>
          <p:cNvPr id="25" name="Google Shape;420;p41">
            <a:extLst>
              <a:ext uri="{FF2B5EF4-FFF2-40B4-BE49-F238E27FC236}">
                <a16:creationId xmlns:a16="http://schemas.microsoft.com/office/drawing/2014/main" id="{8CCC88B9-F774-49E5-8992-5B7D3281A6B8}"/>
              </a:ext>
            </a:extLst>
          </p:cNvPr>
          <p:cNvPicPr preferRelativeResize="0"/>
          <p:nvPr/>
        </p:nvPicPr>
        <p:blipFill rotWithShape="1">
          <a:blip r:embed="rId3">
            <a:alphaModFix/>
          </a:blip>
          <a:srcRect t="15045" r="78143"/>
          <a:stretch/>
        </p:blipFill>
        <p:spPr>
          <a:xfrm>
            <a:off x="8049723" y="1056187"/>
            <a:ext cx="1094277" cy="3031126"/>
          </a:xfrm>
          <a:prstGeom prst="rect">
            <a:avLst/>
          </a:prstGeom>
          <a:noFill/>
          <a:ln>
            <a:noFill/>
          </a:ln>
        </p:spPr>
      </p:pic>
    </p:spTree>
    <p:extLst>
      <p:ext uri="{BB962C8B-B14F-4D97-AF65-F5344CB8AC3E}">
        <p14:creationId xmlns:p14="http://schemas.microsoft.com/office/powerpoint/2010/main" val="3974561143"/>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lt1"/>
            </a:gs>
            <a:gs pos="100000">
              <a:srgbClr val="CCCCCC"/>
            </a:gs>
          </a:gsLst>
          <a:lin ang="2698631" scaled="0"/>
        </a:gradFill>
        <a:effectLst/>
      </p:bgPr>
    </p:bg>
    <p:spTree>
      <p:nvGrpSpPr>
        <p:cNvPr id="1" name="Shape 172"/>
        <p:cNvGrpSpPr/>
        <p:nvPr/>
      </p:nvGrpSpPr>
      <p:grpSpPr>
        <a:xfrm>
          <a:off x="0" y="0"/>
          <a:ext cx="0" cy="0"/>
          <a:chOff x="0" y="0"/>
          <a:chExt cx="0" cy="0"/>
        </a:xfrm>
      </p:grpSpPr>
      <p:sp>
        <p:nvSpPr>
          <p:cNvPr id="13" name="Rectangle 2">
            <a:extLst>
              <a:ext uri="{FF2B5EF4-FFF2-40B4-BE49-F238E27FC236}">
                <a16:creationId xmlns:a16="http://schemas.microsoft.com/office/drawing/2014/main" id="{8F441F91-C16B-4C32-A173-398C81FF1AC8}"/>
              </a:ext>
            </a:extLst>
          </p:cNvPr>
          <p:cNvSpPr txBox="1">
            <a:spLocks noChangeArrowheads="1"/>
          </p:cNvSpPr>
          <p:nvPr/>
        </p:nvSpPr>
        <p:spPr>
          <a:xfrm>
            <a:off x="580644" y="853440"/>
            <a:ext cx="7543800" cy="3169920"/>
          </a:xfrm>
          <a:prstGeom prst="rect">
            <a:avLst/>
          </a:prstGeom>
        </p:spPr>
        <p:txBody>
          <a:bodyPr wrap="square" tIns="45720" numCol="1" anchor="b" anchorCtr="0" compatLnSpc="1">
            <a:prstTxWarp prst="textNoShape">
              <a:avLst/>
            </a:prstTxWarp>
            <a:noAutofit/>
          </a:bodyPr>
          <a:lstStyle>
            <a:lvl1pPr algn="l" rtl="0" eaLnBrk="1" latinLnBrk="0" hangingPunct="1">
              <a:spcBef>
                <a:spcPct val="0"/>
              </a:spcBef>
              <a:buNone/>
              <a:defRPr kumimoji="0" sz="3225"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0" marR="0" lvl="0" indent="0" algn="ctr" defTabSz="914400" rtl="0" eaLnBrk="1" fontAlgn="auto" latinLnBrk="0" hangingPunct="1">
              <a:lnSpc>
                <a:spcPct val="100000"/>
              </a:lnSpc>
              <a:spcBef>
                <a:spcPct val="0"/>
              </a:spcBef>
              <a:spcAft>
                <a:spcPts val="0"/>
              </a:spcAft>
              <a:buClrTx/>
              <a:buSzTx/>
              <a:buFontTx/>
              <a:buNone/>
              <a:tabLst/>
              <a:defRPr/>
            </a:pPr>
            <a:br>
              <a:rPr kumimoji="0" lang="en-GB" sz="3600" b="1" i="0" u="none" strike="noStrike" kern="1200" cap="none" spc="0" normalizeH="0" baseline="0" noProof="0" dirty="0">
                <a:ln>
                  <a:noFill/>
                </a:ln>
                <a:solidFill>
                  <a:srgbClr val="4F271C">
                    <a:satMod val="130000"/>
                  </a:srgbClr>
                </a:solidFill>
                <a:effectLst>
                  <a:outerShdw blurRad="50000" dist="30000" dir="5400000" algn="tl" rotWithShape="0">
                    <a:srgbClr val="000000">
                      <a:alpha val="30000"/>
                    </a:srgbClr>
                  </a:outerShdw>
                </a:effectLst>
                <a:uLnTx/>
                <a:uFillTx/>
                <a:latin typeface="Audiowide" panose="020B0604020202020204" charset="0"/>
              </a:rPr>
            </a:br>
            <a:br>
              <a:rPr kumimoji="0" lang="en-GB" sz="3600" b="1" i="0" u="none" strike="noStrike" kern="1200" cap="none" spc="0" normalizeH="0" baseline="0" noProof="0" dirty="0">
                <a:ln>
                  <a:noFill/>
                </a:ln>
                <a:solidFill>
                  <a:srgbClr val="4F271C">
                    <a:satMod val="130000"/>
                  </a:srgbClr>
                </a:solidFill>
                <a:effectLst>
                  <a:outerShdw blurRad="50000" dist="30000" dir="5400000" algn="tl" rotWithShape="0">
                    <a:srgbClr val="000000">
                      <a:alpha val="30000"/>
                    </a:srgbClr>
                  </a:outerShdw>
                </a:effectLst>
                <a:uLnTx/>
                <a:uFillTx/>
                <a:latin typeface="Audiowide" panose="020B0604020202020204" charset="0"/>
              </a:rPr>
            </a:br>
            <a:br>
              <a:rPr kumimoji="0" lang="en-GB" sz="3600" b="1" i="0" u="none" strike="noStrike" kern="1200" cap="none" spc="0" normalizeH="0" baseline="0" noProof="0" dirty="0">
                <a:ln>
                  <a:noFill/>
                </a:ln>
                <a:solidFill>
                  <a:srgbClr val="4F271C">
                    <a:satMod val="130000"/>
                  </a:srgbClr>
                </a:solidFill>
                <a:effectLst>
                  <a:outerShdw blurRad="50000" dist="30000" dir="5400000" algn="tl" rotWithShape="0">
                    <a:srgbClr val="000000">
                      <a:alpha val="30000"/>
                    </a:srgbClr>
                  </a:outerShdw>
                </a:effectLst>
                <a:uLnTx/>
                <a:uFillTx/>
                <a:latin typeface="Audiowide" panose="020B0604020202020204" charset="0"/>
              </a:rPr>
            </a:br>
            <a:br>
              <a:rPr kumimoji="0" lang="en-GB" sz="3600" b="1" i="0" u="none" strike="noStrike" kern="1200" cap="none" spc="0" normalizeH="0" baseline="0" noProof="0" dirty="0">
                <a:ln>
                  <a:noFill/>
                </a:ln>
                <a:solidFill>
                  <a:srgbClr val="4F271C">
                    <a:satMod val="130000"/>
                  </a:srgbClr>
                </a:solidFill>
                <a:effectLst>
                  <a:outerShdw blurRad="50000" dist="30000" dir="5400000" algn="tl" rotWithShape="0">
                    <a:srgbClr val="000000">
                      <a:alpha val="30000"/>
                    </a:srgbClr>
                  </a:outerShdw>
                </a:effectLst>
                <a:uLnTx/>
                <a:uFillTx/>
                <a:latin typeface="Audiowide" panose="020B0604020202020204" charset="0"/>
              </a:rPr>
            </a:br>
            <a:br>
              <a:rPr kumimoji="0" lang="en-GB" sz="3600" b="1" i="0" u="none" strike="noStrike" kern="1200" cap="none" spc="0" normalizeH="0" baseline="0" noProof="0" dirty="0">
                <a:ln>
                  <a:noFill/>
                </a:ln>
                <a:solidFill>
                  <a:srgbClr val="4F271C">
                    <a:satMod val="130000"/>
                  </a:srgbClr>
                </a:solidFill>
                <a:effectLst>
                  <a:outerShdw blurRad="50000" dist="30000" dir="5400000" algn="tl" rotWithShape="0">
                    <a:srgbClr val="000000">
                      <a:alpha val="30000"/>
                    </a:srgbClr>
                  </a:outerShdw>
                </a:effectLst>
                <a:uLnTx/>
                <a:uFillTx/>
                <a:latin typeface="Audiowide" panose="020B0604020202020204" charset="0"/>
              </a:rPr>
            </a:br>
            <a:br>
              <a:rPr kumimoji="0" lang="en-GB" sz="3600" b="1" i="0" u="none" strike="noStrike" kern="1200" cap="none" spc="0" normalizeH="0" baseline="0" noProof="0" dirty="0">
                <a:ln>
                  <a:noFill/>
                </a:ln>
                <a:solidFill>
                  <a:srgbClr val="4F271C">
                    <a:satMod val="130000"/>
                  </a:srgbClr>
                </a:solidFill>
                <a:effectLst>
                  <a:outerShdw blurRad="50000" dist="30000" dir="5400000" algn="tl" rotWithShape="0">
                    <a:srgbClr val="000000">
                      <a:alpha val="30000"/>
                    </a:srgbClr>
                  </a:outerShdw>
                </a:effectLst>
                <a:uLnTx/>
                <a:uFillTx/>
                <a:latin typeface="Audiowide" panose="020B0604020202020204" charset="0"/>
              </a:rPr>
            </a:br>
            <a:br>
              <a:rPr kumimoji="0" lang="en-GB" sz="3600" b="1" i="0" u="none" strike="noStrike" kern="1200" cap="none" spc="0" normalizeH="0" baseline="0" noProof="0" dirty="0">
                <a:ln>
                  <a:noFill/>
                </a:ln>
                <a:solidFill>
                  <a:srgbClr val="4F271C">
                    <a:satMod val="130000"/>
                  </a:srgbClr>
                </a:solidFill>
                <a:effectLst>
                  <a:outerShdw blurRad="50000" dist="30000" dir="5400000" algn="tl" rotWithShape="0">
                    <a:srgbClr val="000000">
                      <a:alpha val="30000"/>
                    </a:srgbClr>
                  </a:outerShdw>
                </a:effectLst>
                <a:uLnTx/>
                <a:uFillTx/>
                <a:latin typeface="Audiowide" panose="020B0604020202020204" charset="0"/>
              </a:rPr>
            </a:br>
            <a:br>
              <a:rPr kumimoji="0" lang="en-GB" sz="3600" b="1" i="0" u="none" strike="noStrike" kern="1200" cap="none" spc="0" normalizeH="0" baseline="0" noProof="0" dirty="0">
                <a:ln>
                  <a:noFill/>
                </a:ln>
                <a:solidFill>
                  <a:srgbClr val="4F271C">
                    <a:satMod val="130000"/>
                  </a:srgbClr>
                </a:solidFill>
                <a:effectLst>
                  <a:outerShdw blurRad="50000" dist="30000" dir="5400000" algn="tl" rotWithShape="0">
                    <a:srgbClr val="000000">
                      <a:alpha val="30000"/>
                    </a:srgbClr>
                  </a:outerShdw>
                </a:effectLst>
                <a:uLnTx/>
                <a:uFillTx/>
                <a:latin typeface="Audiowide" panose="020B0604020202020204" charset="0"/>
              </a:rPr>
            </a:br>
            <a:br>
              <a:rPr kumimoji="0" lang="en-GB" sz="3600" b="1" i="0" u="none" strike="noStrike" kern="1200" cap="none" spc="0" normalizeH="0" baseline="0" noProof="0" dirty="0">
                <a:ln>
                  <a:noFill/>
                </a:ln>
                <a:solidFill>
                  <a:srgbClr val="4F271C">
                    <a:satMod val="130000"/>
                  </a:srgbClr>
                </a:solidFill>
                <a:effectLst>
                  <a:outerShdw blurRad="50000" dist="30000" dir="5400000" algn="tl" rotWithShape="0">
                    <a:srgbClr val="000000">
                      <a:alpha val="30000"/>
                    </a:srgbClr>
                  </a:outerShdw>
                </a:effectLst>
                <a:uLnTx/>
                <a:uFillTx/>
                <a:latin typeface="Audiowide" panose="020B0604020202020204" charset="0"/>
              </a:rPr>
            </a:br>
            <a:br>
              <a:rPr kumimoji="0" lang="en-GB" sz="3600" b="1" i="0" u="none" strike="noStrike" kern="1200" cap="none" spc="0" normalizeH="0" baseline="0" noProof="0" dirty="0">
                <a:ln>
                  <a:noFill/>
                </a:ln>
                <a:solidFill>
                  <a:srgbClr val="4F271C">
                    <a:satMod val="130000"/>
                  </a:srgbClr>
                </a:solidFill>
                <a:effectLst>
                  <a:outerShdw blurRad="50000" dist="30000" dir="5400000" algn="tl" rotWithShape="0">
                    <a:srgbClr val="000000">
                      <a:alpha val="30000"/>
                    </a:srgbClr>
                  </a:outerShdw>
                </a:effectLst>
                <a:uLnTx/>
                <a:uFillTx/>
                <a:latin typeface="Audiowide" panose="020B0604020202020204" charset="0"/>
              </a:rPr>
            </a:br>
            <a:r>
              <a:rPr kumimoji="0" lang="en-GB" sz="3600" b="1" i="0" u="none" strike="noStrike" kern="1200" cap="none" spc="0" normalizeH="0" baseline="0" noProof="0" dirty="0">
                <a:ln>
                  <a:noFill/>
                </a:ln>
                <a:solidFill>
                  <a:srgbClr val="0070C0"/>
                </a:solidFill>
                <a:effectLst>
                  <a:outerShdw blurRad="50000" dist="30000" dir="5400000" algn="tl" rotWithShape="0">
                    <a:srgbClr val="000000">
                      <a:alpha val="30000"/>
                    </a:srgbClr>
                  </a:outerShdw>
                </a:effectLst>
                <a:uLnTx/>
                <a:uFillTx/>
                <a:latin typeface="Audiowide" panose="020B0604020202020204" charset="0"/>
              </a:rPr>
              <a:t>EMPLOYABILITY OF TEVET GRADUATES AS A MEASURE OF THE RELEVANCE OF TEVET TO THE NATIONAL DEVELOPMENT AGENDA  </a:t>
            </a:r>
            <a:endParaRPr kumimoji="0" lang="en-US" sz="3600" b="0" i="0" u="none" strike="noStrike" kern="1200" cap="none" spc="0" normalizeH="0" baseline="0" noProof="0" dirty="0">
              <a:ln>
                <a:noFill/>
              </a:ln>
              <a:solidFill>
                <a:srgbClr val="0070C0"/>
              </a:solidFill>
              <a:effectLst>
                <a:outerShdw blurRad="38100" dist="38100" dir="2700000" algn="tl">
                  <a:srgbClr val="000000"/>
                </a:outerShdw>
              </a:effectLst>
              <a:uLnTx/>
              <a:uFillTx/>
              <a:latin typeface="Audiowide" panose="020B0604020202020204" charset="0"/>
            </a:endParaRPr>
          </a:p>
        </p:txBody>
      </p:sp>
    </p:spTree>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D9D9D9"/>
            </a:gs>
            <a:gs pos="100000">
              <a:schemeClr val="lt1"/>
            </a:gs>
          </a:gsLst>
          <a:lin ang="2698631" scaled="0"/>
        </a:gradFill>
        <a:effectLst/>
      </p:bgPr>
    </p:bg>
    <p:spTree>
      <p:nvGrpSpPr>
        <p:cNvPr id="1" name="Shape 718"/>
        <p:cNvGrpSpPr/>
        <p:nvPr/>
      </p:nvGrpSpPr>
      <p:grpSpPr>
        <a:xfrm>
          <a:off x="0" y="0"/>
          <a:ext cx="0" cy="0"/>
          <a:chOff x="0" y="0"/>
          <a:chExt cx="0" cy="0"/>
        </a:xfrm>
      </p:grpSpPr>
      <p:pic>
        <p:nvPicPr>
          <p:cNvPr id="719" name="Google Shape;719;p50"/>
          <p:cNvPicPr preferRelativeResize="0"/>
          <p:nvPr/>
        </p:nvPicPr>
        <p:blipFill rotWithShape="1">
          <a:blip r:embed="rId3">
            <a:alphaModFix/>
          </a:blip>
          <a:srcRect l="71818" t="90" b="-532"/>
          <a:stretch/>
        </p:blipFill>
        <p:spPr>
          <a:xfrm rot="10800000">
            <a:off x="8544024" y="579288"/>
            <a:ext cx="599976" cy="3111574"/>
          </a:xfrm>
          <a:prstGeom prst="rect">
            <a:avLst/>
          </a:prstGeom>
          <a:noFill/>
          <a:ln>
            <a:noFill/>
          </a:ln>
        </p:spPr>
      </p:pic>
      <p:pic>
        <p:nvPicPr>
          <p:cNvPr id="720" name="Google Shape;720;p50"/>
          <p:cNvPicPr preferRelativeResize="0"/>
          <p:nvPr/>
        </p:nvPicPr>
        <p:blipFill rotWithShape="1">
          <a:blip r:embed="rId4">
            <a:alphaModFix/>
          </a:blip>
          <a:srcRect l="71930" t="51162" r="12209" b="31223"/>
          <a:stretch/>
        </p:blipFill>
        <p:spPr>
          <a:xfrm rot="10799990" flipH="1">
            <a:off x="0" y="3632352"/>
            <a:ext cx="927599" cy="1544672"/>
          </a:xfrm>
          <a:prstGeom prst="rect">
            <a:avLst/>
          </a:prstGeom>
          <a:noFill/>
          <a:ln>
            <a:noFill/>
          </a:ln>
        </p:spPr>
      </p:pic>
      <p:sp>
        <p:nvSpPr>
          <p:cNvPr id="18" name="Title 1">
            <a:extLst>
              <a:ext uri="{FF2B5EF4-FFF2-40B4-BE49-F238E27FC236}">
                <a16:creationId xmlns:a16="http://schemas.microsoft.com/office/drawing/2014/main" id="{CECD024D-B46D-4914-A115-31847EFA0A03}"/>
              </a:ext>
            </a:extLst>
          </p:cNvPr>
          <p:cNvSpPr txBox="1">
            <a:spLocks/>
          </p:cNvSpPr>
          <p:nvPr/>
        </p:nvSpPr>
        <p:spPr>
          <a:xfrm>
            <a:off x="-3" y="7788"/>
            <a:ext cx="9067800" cy="1143000"/>
          </a:xfrm>
          <a:prstGeom prst="rect">
            <a:avLst/>
          </a:prstGeom>
        </p:spPr>
        <p:txBody>
          <a:bodyPr anchor="ctr">
            <a:normAutofit/>
          </a:bodyPr>
          <a:lstStyle>
            <a:lvl1pPr algn="l" rtl="0" eaLnBrk="1" latinLnBrk="0" hangingPunct="1">
              <a:spcBef>
                <a:spcPct val="0"/>
              </a:spcBef>
              <a:buNone/>
              <a:defRPr kumimoji="0" sz="3225"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25" b="1" i="0" u="none" strike="noStrike" kern="1200" cap="none" spc="0" normalizeH="0" baseline="0" noProof="0" dirty="0">
                <a:ln>
                  <a:noFill/>
                </a:ln>
                <a:solidFill>
                  <a:srgbClr val="0070C0"/>
                </a:solidFill>
                <a:effectLst>
                  <a:outerShdw blurRad="50000" dist="30000" dir="5400000" algn="tl" rotWithShape="0">
                    <a:srgbClr val="000000">
                      <a:alpha val="30000"/>
                    </a:srgbClr>
                  </a:outerShdw>
                </a:effectLst>
                <a:uLnTx/>
                <a:uFillTx/>
                <a:latin typeface="Audiowide" panose="020B0604020202020204" charset="0"/>
              </a:rPr>
              <a:t>GROSS MONHTLY INCOME FOR WAGE EMPLOYED</a:t>
            </a:r>
            <a:endParaRPr kumimoji="0" lang="en-US" sz="3225" b="0" i="0" u="none" strike="noStrike" kern="1200" cap="none" spc="0" normalizeH="0" baseline="0" noProof="0" dirty="0">
              <a:ln>
                <a:noFill/>
              </a:ln>
              <a:solidFill>
                <a:srgbClr val="0070C0"/>
              </a:solidFill>
              <a:effectLst>
                <a:outerShdw blurRad="50000" dist="30000" dir="5400000" algn="tl" rotWithShape="0">
                  <a:srgbClr val="000000">
                    <a:alpha val="30000"/>
                  </a:srgbClr>
                </a:outerShdw>
              </a:effectLst>
              <a:uLnTx/>
              <a:uFillTx/>
              <a:latin typeface="Audiowide" panose="020B0604020202020204" charset="0"/>
            </a:endParaRPr>
          </a:p>
        </p:txBody>
      </p:sp>
      <p:sp>
        <p:nvSpPr>
          <p:cNvPr id="19" name="Content Placeholder 5">
            <a:extLst>
              <a:ext uri="{FF2B5EF4-FFF2-40B4-BE49-F238E27FC236}">
                <a16:creationId xmlns:a16="http://schemas.microsoft.com/office/drawing/2014/main" id="{74BB7E10-DBE8-4D95-963D-29C2DEA3FC3A}"/>
              </a:ext>
            </a:extLst>
          </p:cNvPr>
          <p:cNvSpPr txBox="1">
            <a:spLocks/>
          </p:cNvSpPr>
          <p:nvPr/>
        </p:nvSpPr>
        <p:spPr>
          <a:xfrm>
            <a:off x="473450" y="1013619"/>
            <a:ext cx="3377184" cy="5257800"/>
          </a:xfrm>
          <a:prstGeom prst="rect">
            <a:avLst/>
          </a:prstGeom>
        </p:spPr>
        <p:txBody>
          <a:bodyPr>
            <a:normAutofit/>
          </a:bodyPr>
          <a:lstStyle>
            <a:lvl1pPr marL="274320" indent="-212598" algn="l" rtl="0" eaLnBrk="1" latinLnBrk="0" hangingPunct="1">
              <a:lnSpc>
                <a:spcPct val="100000"/>
              </a:lnSpc>
              <a:spcBef>
                <a:spcPts val="450"/>
              </a:spcBef>
              <a:buClr>
                <a:schemeClr val="accent1"/>
              </a:buClr>
              <a:buSzPct val="80000"/>
              <a:buFont typeface="Wingdings 2"/>
              <a:buChar char=""/>
              <a:defRPr kumimoji="0" sz="2400" kern="1200">
                <a:solidFill>
                  <a:schemeClr val="tx1"/>
                </a:solidFill>
                <a:latin typeface="+mn-lt"/>
                <a:ea typeface="+mn-ea"/>
                <a:cs typeface="+mn-cs"/>
              </a:defRPr>
            </a:lvl1pPr>
            <a:lvl2pPr marL="480060" indent="-178308" algn="l" rtl="0" eaLnBrk="1" latinLnBrk="0" hangingPunct="1">
              <a:lnSpc>
                <a:spcPct val="100000"/>
              </a:lnSpc>
              <a:spcBef>
                <a:spcPts val="413"/>
              </a:spcBef>
              <a:buClr>
                <a:schemeClr val="accent1"/>
              </a:buClr>
              <a:buFont typeface="Verdana"/>
              <a:buChar char="◦"/>
              <a:defRPr kumimoji="0" sz="2100" kern="1200">
                <a:solidFill>
                  <a:schemeClr val="tx1"/>
                </a:solidFill>
                <a:latin typeface="+mn-lt"/>
                <a:ea typeface="+mn-ea"/>
                <a:cs typeface="+mn-cs"/>
              </a:defRPr>
            </a:lvl2pPr>
            <a:lvl3pPr marL="665226" indent="-171450" algn="l" rtl="0" eaLnBrk="1" latinLnBrk="0" hangingPunct="1">
              <a:lnSpc>
                <a:spcPct val="100000"/>
              </a:lnSpc>
              <a:spcBef>
                <a:spcPct val="20000"/>
              </a:spcBef>
              <a:buClr>
                <a:schemeClr val="accent2"/>
              </a:buClr>
              <a:buFont typeface="Wingdings 2"/>
              <a:buChar char=""/>
              <a:defRPr kumimoji="0" sz="1800" kern="1200">
                <a:solidFill>
                  <a:schemeClr val="tx1"/>
                </a:solidFill>
                <a:latin typeface="+mn-lt"/>
                <a:ea typeface="+mn-ea"/>
                <a:cs typeface="+mn-cs"/>
              </a:defRPr>
            </a:lvl3pPr>
            <a:lvl4pPr marL="822960" indent="-130302" algn="l" rtl="0" eaLnBrk="1" latinLnBrk="0" hangingPunct="1">
              <a:lnSpc>
                <a:spcPct val="100000"/>
              </a:lnSpc>
              <a:spcBef>
                <a:spcPct val="20000"/>
              </a:spcBef>
              <a:buClr>
                <a:schemeClr val="accent3"/>
              </a:buClr>
              <a:buFont typeface="Wingdings 2"/>
              <a:buChar char=""/>
              <a:defRPr kumimoji="0" sz="1500" kern="1200">
                <a:solidFill>
                  <a:schemeClr val="tx1"/>
                </a:solidFill>
                <a:latin typeface="+mn-lt"/>
                <a:ea typeface="+mn-ea"/>
                <a:cs typeface="+mn-cs"/>
              </a:defRPr>
            </a:lvl4pPr>
            <a:lvl5pPr marL="973836" indent="-137160" algn="l" rtl="0" eaLnBrk="1" latinLnBrk="0" hangingPunct="1">
              <a:lnSpc>
                <a:spcPct val="100000"/>
              </a:lnSpc>
              <a:spcBef>
                <a:spcPct val="20000"/>
              </a:spcBef>
              <a:buClr>
                <a:schemeClr val="accent4"/>
              </a:buClr>
              <a:buFont typeface="Wingdings 2"/>
              <a:buChar char=""/>
              <a:defRPr kumimoji="0" sz="1500" kern="1200">
                <a:solidFill>
                  <a:schemeClr val="tx1"/>
                </a:solidFill>
                <a:latin typeface="+mn-lt"/>
                <a:ea typeface="+mn-ea"/>
                <a:cs typeface="+mn-cs"/>
              </a:defRPr>
            </a:lvl5pPr>
            <a:lvl6pPr marL="1131570" indent="-137160" algn="l" rtl="0" eaLnBrk="1" latinLnBrk="0" hangingPunct="1">
              <a:lnSpc>
                <a:spcPct val="100000"/>
              </a:lnSpc>
              <a:spcBef>
                <a:spcPct val="20000"/>
              </a:spcBef>
              <a:buClr>
                <a:schemeClr val="accent5"/>
              </a:buClr>
              <a:buFont typeface="Wingdings 2"/>
              <a:buChar char=""/>
              <a:defRPr kumimoji="0" sz="1500" kern="1200">
                <a:solidFill>
                  <a:schemeClr val="tx1"/>
                </a:solidFill>
                <a:latin typeface="+mn-lt"/>
                <a:ea typeface="+mn-ea"/>
                <a:cs typeface="+mn-cs"/>
              </a:defRPr>
            </a:lvl6pPr>
            <a:lvl7pPr marL="128930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7pPr>
            <a:lvl8pPr marL="1440180"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8pPr>
            <a:lvl9pPr marL="159791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9pPr>
            <a:extLst/>
          </a:lstStyle>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16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Results revealed that a majority of TEVET graduates (51%) earn a monthly income of less than MK120,000.00 (USD117)</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16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This is lower than the average monthly earnings for graduates from white-collar professions with comparable level of qualifications</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16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Comparatively, the earnings are much lower than other similar economies. E.g. a UNDP Joint </a:t>
            </a:r>
            <a:r>
              <a:rPr kumimoji="0" lang="en-US" sz="1600" b="0" i="0" u="none" strike="noStrike" kern="1200" cap="none" spc="0" normalizeH="0" baseline="0" noProof="0" dirty="0" err="1">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programme</a:t>
            </a:r>
            <a:r>
              <a:rPr kumimoji="0" lang="en-US" sz="16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 study on return to education established that TVET graduates in Cambodia earn an average of USD323/month</a:t>
            </a:r>
          </a:p>
        </p:txBody>
      </p:sp>
      <p:graphicFrame>
        <p:nvGraphicFramePr>
          <p:cNvPr id="20" name="Chart 19">
            <a:extLst>
              <a:ext uri="{FF2B5EF4-FFF2-40B4-BE49-F238E27FC236}">
                <a16:creationId xmlns:a16="http://schemas.microsoft.com/office/drawing/2014/main" id="{3CF00B67-C645-4F69-AB9A-5A6C8D37D520}"/>
              </a:ext>
            </a:extLst>
          </p:cNvPr>
          <p:cNvGraphicFramePr>
            <a:graphicFrameLocks/>
          </p:cNvGraphicFramePr>
          <p:nvPr>
            <p:extLst>
              <p:ext uri="{D42A27DB-BD31-4B8C-83A1-F6EECF244321}">
                <p14:modId xmlns:p14="http://schemas.microsoft.com/office/powerpoint/2010/main" val="1420636171"/>
              </p:ext>
            </p:extLst>
          </p:nvPr>
        </p:nvGraphicFramePr>
        <p:xfrm>
          <a:off x="3850634" y="727264"/>
          <a:ext cx="5105400" cy="4301936"/>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p35"/>
          <p:cNvPicPr preferRelativeResize="0"/>
          <p:nvPr/>
        </p:nvPicPr>
        <p:blipFill rotWithShape="1">
          <a:blip r:embed="rId3">
            <a:alphaModFix/>
          </a:blip>
          <a:srcRect t="60114" r="29814"/>
          <a:stretch/>
        </p:blipFill>
        <p:spPr>
          <a:xfrm>
            <a:off x="5717648" y="1"/>
            <a:ext cx="3952724" cy="1025236"/>
          </a:xfrm>
          <a:prstGeom prst="rect">
            <a:avLst/>
          </a:prstGeom>
          <a:noFill/>
          <a:ln>
            <a:noFill/>
          </a:ln>
        </p:spPr>
      </p:pic>
      <p:sp>
        <p:nvSpPr>
          <p:cNvPr id="26" name="TextBox 25">
            <a:extLst>
              <a:ext uri="{FF2B5EF4-FFF2-40B4-BE49-F238E27FC236}">
                <a16:creationId xmlns:a16="http://schemas.microsoft.com/office/drawing/2014/main" id="{190944A4-5C97-4BFC-BFCC-0B84D77F471F}"/>
              </a:ext>
            </a:extLst>
          </p:cNvPr>
          <p:cNvSpPr txBox="1"/>
          <p:nvPr/>
        </p:nvSpPr>
        <p:spPr>
          <a:xfrm>
            <a:off x="155727" y="1277189"/>
            <a:ext cx="2940890" cy="1938992"/>
          </a:xfrm>
          <a:prstGeom prst="rect">
            <a:avLst/>
          </a:prstGeom>
          <a:noFill/>
        </p:spPr>
        <p:txBody>
          <a:bodyPr wrap="square" rtlCol="0">
            <a:spAutoFit/>
          </a:bodyPr>
          <a:lstStyle/>
          <a:p>
            <a:r>
              <a:rPr lang="en-US" sz="2000" dirty="0">
                <a:latin typeface="Tahoma" panose="020B0604030504040204" pitchFamily="34" charset="0"/>
                <a:ea typeface="Tahoma" panose="020B0604030504040204" pitchFamily="34" charset="0"/>
                <a:cs typeface="Tahoma" panose="020B0604030504040204" pitchFamily="34" charset="0"/>
              </a:rPr>
              <a:t>Comparatively, the monthly earnings are much lower for self-employed graduates (74% earning less than MK120, 000 (USD117).</a:t>
            </a:r>
          </a:p>
        </p:txBody>
      </p:sp>
      <p:sp>
        <p:nvSpPr>
          <p:cNvPr id="27" name="Title 1">
            <a:extLst>
              <a:ext uri="{FF2B5EF4-FFF2-40B4-BE49-F238E27FC236}">
                <a16:creationId xmlns:a16="http://schemas.microsoft.com/office/drawing/2014/main" id="{6AC17AE6-62CE-426C-947D-71CC3D315717}"/>
              </a:ext>
            </a:extLst>
          </p:cNvPr>
          <p:cNvSpPr txBox="1">
            <a:spLocks/>
          </p:cNvSpPr>
          <p:nvPr/>
        </p:nvSpPr>
        <p:spPr>
          <a:xfrm>
            <a:off x="0" y="0"/>
            <a:ext cx="5547360" cy="845294"/>
          </a:xfrm>
          <a:prstGeom prst="rect">
            <a:avLst/>
          </a:prstGeom>
        </p:spPr>
        <p:txBody>
          <a:bodyPr anchor="ctr">
            <a:noAutofit/>
          </a:bodyPr>
          <a:lstStyle>
            <a:lvl1pPr algn="l" rtl="0" eaLnBrk="1" latinLnBrk="0" hangingPunct="1">
              <a:spcBef>
                <a:spcPct val="0"/>
              </a:spcBef>
              <a:buNone/>
              <a:defRPr kumimoji="0" sz="3225"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outerShdw blurRad="50000" dist="30000" dir="5400000" algn="tl" rotWithShape="0">
                    <a:srgbClr val="000000">
                      <a:alpha val="30000"/>
                    </a:srgbClr>
                  </a:outerShdw>
                </a:effectLst>
                <a:uLnTx/>
                <a:uFillTx/>
                <a:latin typeface="Audiowide" panose="020B0604020202020204" charset="0"/>
              </a:rPr>
              <a:t>GROSS MONHTLY INCOME FOR SELF EMPLOYED</a:t>
            </a:r>
          </a:p>
        </p:txBody>
      </p:sp>
      <p:graphicFrame>
        <p:nvGraphicFramePr>
          <p:cNvPr id="7" name="Chart 6">
            <a:extLst>
              <a:ext uri="{FF2B5EF4-FFF2-40B4-BE49-F238E27FC236}">
                <a16:creationId xmlns:a16="http://schemas.microsoft.com/office/drawing/2014/main" id="{A4330977-3190-4936-960D-5AB1115CE16C}"/>
              </a:ext>
            </a:extLst>
          </p:cNvPr>
          <p:cNvGraphicFramePr>
            <a:graphicFrameLocks/>
          </p:cNvGraphicFramePr>
          <p:nvPr>
            <p:extLst>
              <p:ext uri="{D42A27DB-BD31-4B8C-83A1-F6EECF244321}">
                <p14:modId xmlns:p14="http://schemas.microsoft.com/office/powerpoint/2010/main" val="2909178428"/>
              </p:ext>
            </p:extLst>
          </p:nvPr>
        </p:nvGraphicFramePr>
        <p:xfrm>
          <a:off x="2964873" y="863238"/>
          <a:ext cx="5811982" cy="415210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037993352"/>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D9D9D9"/>
            </a:gs>
            <a:gs pos="100000">
              <a:schemeClr val="lt1"/>
            </a:gs>
          </a:gsLst>
          <a:lin ang="2698631" scaled="0"/>
        </a:gradFill>
        <a:effectLst/>
      </p:bgPr>
    </p:bg>
    <p:spTree>
      <p:nvGrpSpPr>
        <p:cNvPr id="1" name="Shape 316"/>
        <p:cNvGrpSpPr/>
        <p:nvPr/>
      </p:nvGrpSpPr>
      <p:grpSpPr>
        <a:xfrm>
          <a:off x="0" y="0"/>
          <a:ext cx="0" cy="0"/>
          <a:chOff x="0" y="0"/>
          <a:chExt cx="0" cy="0"/>
        </a:xfrm>
      </p:grpSpPr>
      <p:pic>
        <p:nvPicPr>
          <p:cNvPr id="317" name="Google Shape;317;p39"/>
          <p:cNvPicPr preferRelativeResize="0"/>
          <p:nvPr/>
        </p:nvPicPr>
        <p:blipFill rotWithShape="1">
          <a:blip r:embed="rId3">
            <a:alphaModFix/>
          </a:blip>
          <a:srcRect l="60075" r="12210" b="33528"/>
          <a:stretch/>
        </p:blipFill>
        <p:spPr>
          <a:xfrm rot="5399994" flipH="1">
            <a:off x="2104012" y="1418539"/>
            <a:ext cx="1620850" cy="5829072"/>
          </a:xfrm>
          <a:prstGeom prst="rect">
            <a:avLst/>
          </a:prstGeom>
          <a:noFill/>
          <a:ln>
            <a:noFill/>
          </a:ln>
        </p:spPr>
      </p:pic>
      <p:sp>
        <p:nvSpPr>
          <p:cNvPr id="3" name="Title 2">
            <a:extLst>
              <a:ext uri="{FF2B5EF4-FFF2-40B4-BE49-F238E27FC236}">
                <a16:creationId xmlns:a16="http://schemas.microsoft.com/office/drawing/2014/main" id="{F5B8D525-7CFF-4146-9390-B721E2F3184C}"/>
              </a:ext>
            </a:extLst>
          </p:cNvPr>
          <p:cNvSpPr>
            <a:spLocks noGrp="1"/>
          </p:cNvSpPr>
          <p:nvPr>
            <p:ph type="title"/>
          </p:nvPr>
        </p:nvSpPr>
        <p:spPr>
          <a:xfrm>
            <a:off x="62345" y="0"/>
            <a:ext cx="9019309" cy="572700"/>
          </a:xfrm>
        </p:spPr>
        <p:txBody>
          <a:bodyPr/>
          <a:lstStyle/>
          <a:p>
            <a:r>
              <a:rPr lang="en-US" sz="2800" b="1" i="0" baseline="0" dirty="0">
                <a:solidFill>
                  <a:srgbClr val="0070C0"/>
                </a:solidFill>
                <a:effectLst>
                  <a:outerShdw blurRad="50800" dist="38100" dir="5400000" algn="t" rotWithShape="0">
                    <a:srgbClr val="000000">
                      <a:alpha val="40000"/>
                    </a:srgbClr>
                  </a:outerShdw>
                </a:effectLst>
              </a:rPr>
              <a:t>SELF EMPLOYMENT BY ENTERPRISE SIZE</a:t>
            </a:r>
            <a:endParaRPr lang="en-GB" sz="2800" dirty="0">
              <a:solidFill>
                <a:srgbClr val="0070C0"/>
              </a:solidFill>
            </a:endParaRPr>
          </a:p>
        </p:txBody>
      </p:sp>
      <p:sp>
        <p:nvSpPr>
          <p:cNvPr id="82" name="Content Placeholder 2">
            <a:extLst>
              <a:ext uri="{FF2B5EF4-FFF2-40B4-BE49-F238E27FC236}">
                <a16:creationId xmlns:a16="http://schemas.microsoft.com/office/drawing/2014/main" id="{69E48FEF-61D8-4E55-B1F3-2EE485169BB8}"/>
              </a:ext>
            </a:extLst>
          </p:cNvPr>
          <p:cNvSpPr txBox="1">
            <a:spLocks/>
          </p:cNvSpPr>
          <p:nvPr/>
        </p:nvSpPr>
        <p:spPr>
          <a:xfrm>
            <a:off x="62345" y="671946"/>
            <a:ext cx="2679192" cy="2743200"/>
          </a:xfrm>
          <a:prstGeom prst="rect">
            <a:avLst/>
          </a:prstGeom>
        </p:spPr>
        <p:txBody>
          <a:bodyPr>
            <a:normAutofit/>
          </a:bodyPr>
          <a:lstStyle>
            <a:lvl1pPr marL="274320" indent="-212598" algn="l" rtl="0" eaLnBrk="1" latinLnBrk="0" hangingPunct="1">
              <a:lnSpc>
                <a:spcPct val="100000"/>
              </a:lnSpc>
              <a:spcBef>
                <a:spcPts val="450"/>
              </a:spcBef>
              <a:buClr>
                <a:schemeClr val="accent1"/>
              </a:buClr>
              <a:buSzPct val="80000"/>
              <a:buFont typeface="Wingdings 2"/>
              <a:buChar char=""/>
              <a:defRPr kumimoji="0" sz="2400" kern="1200">
                <a:solidFill>
                  <a:schemeClr val="tx1"/>
                </a:solidFill>
                <a:latin typeface="+mn-lt"/>
                <a:ea typeface="+mn-ea"/>
                <a:cs typeface="+mn-cs"/>
              </a:defRPr>
            </a:lvl1pPr>
            <a:lvl2pPr marL="480060" indent="-178308" algn="l" rtl="0" eaLnBrk="1" latinLnBrk="0" hangingPunct="1">
              <a:lnSpc>
                <a:spcPct val="100000"/>
              </a:lnSpc>
              <a:spcBef>
                <a:spcPts val="413"/>
              </a:spcBef>
              <a:buClr>
                <a:schemeClr val="accent1"/>
              </a:buClr>
              <a:buFont typeface="Verdana"/>
              <a:buChar char="◦"/>
              <a:defRPr kumimoji="0" sz="2100" kern="1200">
                <a:solidFill>
                  <a:schemeClr val="tx1"/>
                </a:solidFill>
                <a:latin typeface="+mn-lt"/>
                <a:ea typeface="+mn-ea"/>
                <a:cs typeface="+mn-cs"/>
              </a:defRPr>
            </a:lvl2pPr>
            <a:lvl3pPr marL="665226" indent="-171450" algn="l" rtl="0" eaLnBrk="1" latinLnBrk="0" hangingPunct="1">
              <a:lnSpc>
                <a:spcPct val="100000"/>
              </a:lnSpc>
              <a:spcBef>
                <a:spcPct val="20000"/>
              </a:spcBef>
              <a:buClr>
                <a:schemeClr val="accent2"/>
              </a:buClr>
              <a:buFont typeface="Wingdings 2"/>
              <a:buChar char=""/>
              <a:defRPr kumimoji="0" sz="1800" kern="1200">
                <a:solidFill>
                  <a:schemeClr val="tx1"/>
                </a:solidFill>
                <a:latin typeface="+mn-lt"/>
                <a:ea typeface="+mn-ea"/>
                <a:cs typeface="+mn-cs"/>
              </a:defRPr>
            </a:lvl3pPr>
            <a:lvl4pPr marL="822960" indent="-130302" algn="l" rtl="0" eaLnBrk="1" latinLnBrk="0" hangingPunct="1">
              <a:lnSpc>
                <a:spcPct val="100000"/>
              </a:lnSpc>
              <a:spcBef>
                <a:spcPct val="20000"/>
              </a:spcBef>
              <a:buClr>
                <a:schemeClr val="accent3"/>
              </a:buClr>
              <a:buFont typeface="Wingdings 2"/>
              <a:buChar char=""/>
              <a:defRPr kumimoji="0" sz="1500" kern="1200">
                <a:solidFill>
                  <a:schemeClr val="tx1"/>
                </a:solidFill>
                <a:latin typeface="+mn-lt"/>
                <a:ea typeface="+mn-ea"/>
                <a:cs typeface="+mn-cs"/>
              </a:defRPr>
            </a:lvl4pPr>
            <a:lvl5pPr marL="973836" indent="-137160" algn="l" rtl="0" eaLnBrk="1" latinLnBrk="0" hangingPunct="1">
              <a:lnSpc>
                <a:spcPct val="100000"/>
              </a:lnSpc>
              <a:spcBef>
                <a:spcPct val="20000"/>
              </a:spcBef>
              <a:buClr>
                <a:schemeClr val="accent4"/>
              </a:buClr>
              <a:buFont typeface="Wingdings 2"/>
              <a:buChar char=""/>
              <a:defRPr kumimoji="0" sz="1500" kern="1200">
                <a:solidFill>
                  <a:schemeClr val="tx1"/>
                </a:solidFill>
                <a:latin typeface="+mn-lt"/>
                <a:ea typeface="+mn-ea"/>
                <a:cs typeface="+mn-cs"/>
              </a:defRPr>
            </a:lvl5pPr>
            <a:lvl6pPr marL="1131570" indent="-137160" algn="l" rtl="0" eaLnBrk="1" latinLnBrk="0" hangingPunct="1">
              <a:lnSpc>
                <a:spcPct val="100000"/>
              </a:lnSpc>
              <a:spcBef>
                <a:spcPct val="20000"/>
              </a:spcBef>
              <a:buClr>
                <a:schemeClr val="accent5"/>
              </a:buClr>
              <a:buFont typeface="Wingdings 2"/>
              <a:buChar char=""/>
              <a:defRPr kumimoji="0" sz="1500" kern="1200">
                <a:solidFill>
                  <a:schemeClr val="tx1"/>
                </a:solidFill>
                <a:latin typeface="+mn-lt"/>
                <a:ea typeface="+mn-ea"/>
                <a:cs typeface="+mn-cs"/>
              </a:defRPr>
            </a:lvl6pPr>
            <a:lvl7pPr marL="128930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7pPr>
            <a:lvl8pPr marL="1440180"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8pPr>
            <a:lvl9pPr marL="1597914" indent="-137160" algn="l" rtl="0" eaLnBrk="1" latinLnBrk="0" hangingPunct="1">
              <a:lnSpc>
                <a:spcPct val="100000"/>
              </a:lnSpc>
              <a:spcBef>
                <a:spcPct val="20000"/>
              </a:spcBef>
              <a:buClr>
                <a:schemeClr val="accent6"/>
              </a:buClr>
              <a:buFont typeface="Wingdings 2"/>
              <a:buChar char=""/>
              <a:defRPr kumimoji="0" sz="1500" kern="1200">
                <a:solidFill>
                  <a:schemeClr val="tx1"/>
                </a:solidFill>
                <a:latin typeface="+mn-lt"/>
                <a:ea typeface="+mn-ea"/>
                <a:cs typeface="+mn-cs"/>
              </a:defRPr>
            </a:lvl9pPr>
            <a:extLst/>
          </a:lstStyle>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sysClr val="windowText" lastClr="000000"/>
                </a:solidFill>
                <a:effectLst/>
                <a:uLnTx/>
                <a:uFillTx/>
                <a:latin typeface="Tahoma" panose="020B0604030504040204" pitchFamily="34" charset="0"/>
                <a:ea typeface="Tahoma" panose="020B0604030504040204" pitchFamily="34" charset="0"/>
                <a:cs typeface="Tahoma" panose="020B0604030504040204" pitchFamily="34" charset="0"/>
              </a:rPr>
              <a:t>Most of the businesses owned by TEVET graduates are in the micro (98%) and small (2%) enterprises category.</a:t>
            </a:r>
          </a:p>
        </p:txBody>
      </p:sp>
      <p:graphicFrame>
        <p:nvGraphicFramePr>
          <p:cNvPr id="83" name="Chart 82">
            <a:extLst>
              <a:ext uri="{FF2B5EF4-FFF2-40B4-BE49-F238E27FC236}">
                <a16:creationId xmlns:a16="http://schemas.microsoft.com/office/drawing/2014/main" id="{648EE7F2-1FD7-4FCC-B242-ECF7D89CEDA6}"/>
              </a:ext>
            </a:extLst>
          </p:cNvPr>
          <p:cNvGraphicFramePr>
            <a:graphicFrameLocks/>
          </p:cNvGraphicFramePr>
          <p:nvPr>
            <p:extLst>
              <p:ext uri="{D42A27DB-BD31-4B8C-83A1-F6EECF244321}">
                <p14:modId xmlns:p14="http://schemas.microsoft.com/office/powerpoint/2010/main" val="1249915427"/>
              </p:ext>
            </p:extLst>
          </p:nvPr>
        </p:nvGraphicFramePr>
        <p:xfrm>
          <a:off x="2741537" y="671946"/>
          <a:ext cx="5945263" cy="367145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lt1"/>
            </a:gs>
            <a:gs pos="100000">
              <a:srgbClr val="CCCCCC"/>
            </a:gs>
          </a:gsLst>
          <a:lin ang="2698631" scaled="0"/>
        </a:gradFill>
        <a:effectLst/>
      </p:bgPr>
    </p:bg>
    <p:spTree>
      <p:nvGrpSpPr>
        <p:cNvPr id="1" name="Shape 748"/>
        <p:cNvGrpSpPr/>
        <p:nvPr/>
      </p:nvGrpSpPr>
      <p:grpSpPr>
        <a:xfrm>
          <a:off x="0" y="0"/>
          <a:ext cx="0" cy="0"/>
          <a:chOff x="0" y="0"/>
          <a:chExt cx="0" cy="0"/>
        </a:xfrm>
      </p:grpSpPr>
      <p:pic>
        <p:nvPicPr>
          <p:cNvPr id="749" name="Google Shape;749;p53"/>
          <p:cNvPicPr preferRelativeResize="0"/>
          <p:nvPr/>
        </p:nvPicPr>
        <p:blipFill rotWithShape="1">
          <a:blip r:embed="rId3">
            <a:alphaModFix/>
          </a:blip>
          <a:srcRect l="71818" t="90" b="-532"/>
          <a:stretch/>
        </p:blipFill>
        <p:spPr>
          <a:xfrm rot="10800000">
            <a:off x="8544024" y="-12"/>
            <a:ext cx="599976" cy="3111574"/>
          </a:xfrm>
          <a:prstGeom prst="rect">
            <a:avLst/>
          </a:prstGeom>
          <a:noFill/>
          <a:ln>
            <a:noFill/>
          </a:ln>
        </p:spPr>
      </p:pic>
      <p:pic>
        <p:nvPicPr>
          <p:cNvPr id="750" name="Google Shape;750;p53"/>
          <p:cNvPicPr preferRelativeResize="0"/>
          <p:nvPr/>
        </p:nvPicPr>
        <p:blipFill rotWithShape="1">
          <a:blip r:embed="rId4">
            <a:alphaModFix/>
          </a:blip>
          <a:srcRect l="67573" t="11552" r="12209" b="46848"/>
          <a:stretch/>
        </p:blipFill>
        <p:spPr>
          <a:xfrm rot="5399992" flipH="1">
            <a:off x="1232825" y="2728251"/>
            <a:ext cx="1182425" cy="3648072"/>
          </a:xfrm>
          <a:prstGeom prst="rect">
            <a:avLst/>
          </a:prstGeom>
          <a:noFill/>
          <a:ln>
            <a:noFill/>
          </a:ln>
        </p:spPr>
      </p:pic>
      <p:sp>
        <p:nvSpPr>
          <p:cNvPr id="3" name="Title 2">
            <a:extLst>
              <a:ext uri="{FF2B5EF4-FFF2-40B4-BE49-F238E27FC236}">
                <a16:creationId xmlns:a16="http://schemas.microsoft.com/office/drawing/2014/main" id="{59C88C93-6A6B-40A2-9419-60EC705436E5}"/>
              </a:ext>
            </a:extLst>
          </p:cNvPr>
          <p:cNvSpPr>
            <a:spLocks noGrp="1"/>
          </p:cNvSpPr>
          <p:nvPr>
            <p:ph type="title"/>
          </p:nvPr>
        </p:nvSpPr>
        <p:spPr>
          <a:xfrm>
            <a:off x="720000" y="43243"/>
            <a:ext cx="7704000" cy="572700"/>
          </a:xfrm>
        </p:spPr>
        <p:txBody>
          <a:bodyPr/>
          <a:lstStyle/>
          <a:p>
            <a:r>
              <a:rPr lang="en-GB" dirty="0">
                <a:solidFill>
                  <a:srgbClr val="0070C0"/>
                </a:solidFill>
              </a:rPr>
              <a:t>Expectations Under MIP-1</a:t>
            </a:r>
          </a:p>
        </p:txBody>
      </p:sp>
      <p:sp>
        <p:nvSpPr>
          <p:cNvPr id="14" name="TextBox 13">
            <a:extLst>
              <a:ext uri="{FF2B5EF4-FFF2-40B4-BE49-F238E27FC236}">
                <a16:creationId xmlns:a16="http://schemas.microsoft.com/office/drawing/2014/main" id="{1A2EC445-538E-421B-8C04-44594DB3D483}"/>
              </a:ext>
            </a:extLst>
          </p:cNvPr>
          <p:cNvSpPr txBox="1"/>
          <p:nvPr/>
        </p:nvSpPr>
        <p:spPr>
          <a:xfrm>
            <a:off x="96982" y="615943"/>
            <a:ext cx="9047018" cy="4414029"/>
          </a:xfrm>
          <a:prstGeom prst="rect">
            <a:avLst/>
          </a:prstGeom>
          <a:noFill/>
        </p:spPr>
        <p:txBody>
          <a:bodyPr wrap="square">
            <a:spAutoFit/>
          </a:bodyPr>
          <a:lstStyle/>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Review the technical and vocational skills training curricula to increase trades that should meet the current market demands</a:t>
            </a: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in the areas of </a:t>
            </a:r>
            <a:r>
              <a:rPr kumimoji="0" lang="en-US"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Agricultural Commercialization and </a:t>
            </a:r>
            <a:r>
              <a:rPr kumimoji="0" lang="en-US" sz="2000" b="1"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Mechanisation</a:t>
            </a:r>
            <a:r>
              <a:rPr kumimoji="0" lang="en-US"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Industrialization and Urbanization, </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And the most recent call is to prioritize the Malawi’s </a:t>
            </a:r>
            <a:r>
              <a:rPr kumimoji="0" lang="en-US"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Agricultural, Tourism and Mining (ATM)</a:t>
            </a: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sectors ;</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Much as the TEVET sector is aligning well and is responsive to the demands of the labor market and the National Development Agenda, the studies make some policy recommendations that, if implemented , will make the TEVET Sector contribute even more to the development of this nation.</a:t>
            </a:r>
          </a:p>
          <a:p>
            <a:pPr marL="61722" marR="0" lvl="0" indent="0" algn="l" defTabSz="914400" rtl="0" eaLnBrk="1" fontAlgn="auto" latinLnBrk="0" hangingPunct="1">
              <a:lnSpc>
                <a:spcPct val="100000"/>
              </a:lnSpc>
              <a:spcBef>
                <a:spcPts val="450"/>
              </a:spcBef>
              <a:spcAft>
                <a:spcPts val="0"/>
              </a:spcAft>
              <a:buClr>
                <a:srgbClr val="3891A7"/>
              </a:buClr>
              <a:buSzPct val="80000"/>
              <a:buFont typeface="Wingdings 2"/>
              <a:buNone/>
              <a:tabLst/>
              <a:defRPr/>
            </a:pPr>
            <a:r>
              <a:rPr kumimoji="0" lang="en-US"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a:t>
            </a:r>
            <a:endParaRPr kumimoji="0" lang="en-GB" sz="2000"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pic>
        <p:nvPicPr>
          <p:cNvPr id="749" name="Google Shape;749;p53"/>
          <p:cNvPicPr preferRelativeResize="0"/>
          <p:nvPr/>
        </p:nvPicPr>
        <p:blipFill rotWithShape="1">
          <a:blip r:embed="rId3">
            <a:alphaModFix/>
          </a:blip>
          <a:srcRect l="71818" t="90" b="-532"/>
          <a:stretch/>
        </p:blipFill>
        <p:spPr>
          <a:xfrm rot="5400000">
            <a:off x="6062540" y="-1218608"/>
            <a:ext cx="587868" cy="3081234"/>
          </a:xfrm>
          <a:prstGeom prst="rect">
            <a:avLst/>
          </a:prstGeom>
          <a:noFill/>
          <a:ln>
            <a:noFill/>
          </a:ln>
        </p:spPr>
      </p:pic>
      <p:pic>
        <p:nvPicPr>
          <p:cNvPr id="750" name="Google Shape;750;p53"/>
          <p:cNvPicPr preferRelativeResize="0"/>
          <p:nvPr/>
        </p:nvPicPr>
        <p:blipFill rotWithShape="1">
          <a:blip r:embed="rId4">
            <a:alphaModFix/>
          </a:blip>
          <a:srcRect l="67573" t="11552" r="12209" b="46848"/>
          <a:stretch/>
        </p:blipFill>
        <p:spPr>
          <a:xfrm flipH="1">
            <a:off x="8423999" y="996426"/>
            <a:ext cx="724549" cy="3648072"/>
          </a:xfrm>
          <a:prstGeom prst="rect">
            <a:avLst/>
          </a:prstGeom>
          <a:noFill/>
          <a:ln>
            <a:noFill/>
          </a:ln>
        </p:spPr>
      </p:pic>
      <p:sp>
        <p:nvSpPr>
          <p:cNvPr id="3" name="Title 2">
            <a:extLst>
              <a:ext uri="{FF2B5EF4-FFF2-40B4-BE49-F238E27FC236}">
                <a16:creationId xmlns:a16="http://schemas.microsoft.com/office/drawing/2014/main" id="{59C88C93-6A6B-40A2-9419-60EC705436E5}"/>
              </a:ext>
            </a:extLst>
          </p:cNvPr>
          <p:cNvSpPr>
            <a:spLocks noGrp="1"/>
          </p:cNvSpPr>
          <p:nvPr>
            <p:ph type="title"/>
          </p:nvPr>
        </p:nvSpPr>
        <p:spPr>
          <a:xfrm>
            <a:off x="720000" y="43243"/>
            <a:ext cx="7704000" cy="572700"/>
          </a:xfrm>
        </p:spPr>
        <p:txBody>
          <a:bodyPr/>
          <a:lstStyle/>
          <a:p>
            <a:r>
              <a:rPr lang="en-GB" dirty="0">
                <a:solidFill>
                  <a:srgbClr val="0070C0"/>
                </a:solidFill>
              </a:rPr>
              <a:t>CONCLUSION</a:t>
            </a:r>
          </a:p>
        </p:txBody>
      </p:sp>
      <p:sp>
        <p:nvSpPr>
          <p:cNvPr id="14" name="TextBox 13">
            <a:extLst>
              <a:ext uri="{FF2B5EF4-FFF2-40B4-BE49-F238E27FC236}">
                <a16:creationId xmlns:a16="http://schemas.microsoft.com/office/drawing/2014/main" id="{1A2EC445-538E-421B-8C04-44594DB3D483}"/>
              </a:ext>
            </a:extLst>
          </p:cNvPr>
          <p:cNvSpPr txBox="1"/>
          <p:nvPr/>
        </p:nvSpPr>
        <p:spPr>
          <a:xfrm>
            <a:off x="0" y="475555"/>
            <a:ext cx="9144000" cy="4667945"/>
          </a:xfrm>
          <a:prstGeom prst="rect">
            <a:avLst/>
          </a:prstGeom>
          <a:noFill/>
        </p:spPr>
        <p:txBody>
          <a:bodyPr wrap="square">
            <a:spAutoFit/>
          </a:bodyPr>
          <a:lstStyle/>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200" b="0" i="0" u="none" strike="noStrike" kern="1200" cap="none" spc="0" normalizeH="0" baseline="0" noProof="0" dirty="0">
                <a:ln>
                  <a:noFill/>
                </a:ln>
                <a:solidFill>
                  <a:prstClr val="black"/>
                </a:solidFill>
                <a:effectLst/>
                <a:uLnTx/>
                <a:uFillTx/>
                <a:latin typeface="Gill Sans MT"/>
                <a:ea typeface="+mn-ea"/>
                <a:cs typeface="+mn-cs"/>
              </a:rPr>
              <a:t>TEVET sector contributes towards realization of National Development Strategies including MW2063 and National Job Creation Strategy (NJCS).</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200" b="0" i="0" u="none" strike="noStrike" kern="1200" cap="none" spc="0" normalizeH="0" baseline="0" noProof="0" dirty="0">
              <a:ln>
                <a:noFill/>
              </a:ln>
              <a:solidFill>
                <a:prstClr val="black"/>
              </a:solidFill>
              <a:effectLst/>
              <a:uLnTx/>
              <a:uFillTx/>
              <a:latin typeface="Gill Sans MT"/>
              <a:ea typeface="+mn-ea"/>
              <a:cs typeface="+mn-cs"/>
            </a:endParaRP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200" b="0" i="0" u="none" strike="noStrike" kern="1200" cap="none" spc="0" normalizeH="0" baseline="0" noProof="0" dirty="0">
                <a:ln>
                  <a:noFill/>
                </a:ln>
                <a:solidFill>
                  <a:prstClr val="black"/>
                </a:solidFill>
                <a:effectLst/>
                <a:uLnTx/>
                <a:uFillTx/>
                <a:latin typeface="Gill Sans MT"/>
                <a:ea typeface="+mn-ea"/>
                <a:cs typeface="+mn-cs"/>
              </a:rPr>
              <a:t>TEVET graduates are employed in various economic sectors, both locally and internationally.</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200" b="0" i="0" u="none" strike="noStrike" kern="1200" cap="none" spc="0" normalizeH="0" baseline="0" noProof="0" dirty="0">
                <a:ln>
                  <a:noFill/>
                </a:ln>
                <a:solidFill>
                  <a:prstClr val="black"/>
                </a:solidFill>
                <a:effectLst/>
                <a:uLnTx/>
                <a:uFillTx/>
                <a:latin typeface="Gill Sans MT"/>
                <a:ea typeface="+mn-ea"/>
                <a:cs typeface="+mn-cs"/>
              </a:rPr>
              <a:t>Other priority sectors like Agriculture and Mining registered the lowest or negligible employment of TEVET graduates</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200" b="0" i="0" u="none" strike="noStrike" kern="1200" cap="none" spc="0" normalizeH="0" baseline="0" noProof="0" dirty="0">
              <a:ln>
                <a:noFill/>
              </a:ln>
              <a:solidFill>
                <a:prstClr val="black"/>
              </a:solidFill>
              <a:effectLst/>
              <a:uLnTx/>
              <a:uFillTx/>
              <a:latin typeface="Gill Sans MT"/>
              <a:ea typeface="+mn-ea"/>
              <a:cs typeface="+mn-cs"/>
            </a:endParaRP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200" b="0" i="0" u="none" strike="noStrike" kern="1200" cap="none" spc="0" normalizeH="0" baseline="0" noProof="0" dirty="0">
                <a:ln>
                  <a:noFill/>
                </a:ln>
                <a:solidFill>
                  <a:prstClr val="black"/>
                </a:solidFill>
                <a:effectLst/>
                <a:uLnTx/>
                <a:uFillTx/>
                <a:latin typeface="Gill Sans MT"/>
                <a:ea typeface="+mn-ea"/>
                <a:cs typeface="+mn-cs"/>
              </a:rPr>
              <a:t>Majority of the graduates, 69%, are employed in the private sector</a:t>
            </a: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200" b="0" i="0" u="none" strike="noStrike" kern="1200" cap="none" spc="0" normalizeH="0" baseline="0" noProof="0" dirty="0">
              <a:ln>
                <a:noFill/>
              </a:ln>
              <a:solidFill>
                <a:prstClr val="black"/>
              </a:solidFill>
              <a:effectLst/>
              <a:uLnTx/>
              <a:uFillTx/>
              <a:latin typeface="Gill Sans MT"/>
              <a:ea typeface="+mn-ea"/>
              <a:cs typeface="+mn-cs"/>
            </a:endParaRP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200" b="0" i="0" u="none" strike="noStrike" kern="1200" cap="none" spc="0" normalizeH="0" baseline="0" noProof="0" dirty="0">
              <a:ln>
                <a:noFill/>
              </a:ln>
              <a:solidFill>
                <a:prstClr val="black"/>
              </a:solidFill>
              <a:effectLst/>
              <a:uLnTx/>
              <a:uFillTx/>
              <a:latin typeface="Gill Sans MT"/>
              <a:ea typeface="+mn-ea"/>
              <a:cs typeface="+mn-cs"/>
            </a:endParaRPr>
          </a:p>
          <a:p>
            <a:pPr marL="274320" marR="0" lvl="0" indent="-212598" algn="l"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200" b="0" i="0" u="none" strike="noStrike" kern="1200" cap="none" spc="0" normalizeH="0" baseline="0" noProof="0" dirty="0">
                <a:ln>
                  <a:noFill/>
                </a:ln>
                <a:solidFill>
                  <a:prstClr val="black"/>
                </a:solidFill>
                <a:effectLst/>
                <a:uLnTx/>
                <a:uFillTx/>
                <a:latin typeface="Gill Sans MT"/>
                <a:ea typeface="+mn-ea"/>
                <a:cs typeface="+mn-cs"/>
              </a:rPr>
              <a:t>A majority of TEVET graduates earn less than MK120,000/month (USD117) </a:t>
            </a:r>
          </a:p>
        </p:txBody>
      </p:sp>
    </p:spTree>
    <p:extLst>
      <p:ext uri="{BB962C8B-B14F-4D97-AF65-F5344CB8AC3E}">
        <p14:creationId xmlns:p14="http://schemas.microsoft.com/office/powerpoint/2010/main" val="2622067036"/>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pic>
        <p:nvPicPr>
          <p:cNvPr id="749" name="Google Shape;749;p53"/>
          <p:cNvPicPr preferRelativeResize="0"/>
          <p:nvPr/>
        </p:nvPicPr>
        <p:blipFill rotWithShape="1">
          <a:blip r:embed="rId3">
            <a:alphaModFix/>
          </a:blip>
          <a:srcRect l="71818" t="90" b="-532"/>
          <a:stretch/>
        </p:blipFill>
        <p:spPr>
          <a:xfrm rot="16200000">
            <a:off x="261068" y="3143951"/>
            <a:ext cx="917864" cy="3081234"/>
          </a:xfrm>
          <a:prstGeom prst="rect">
            <a:avLst/>
          </a:prstGeom>
          <a:noFill/>
          <a:ln>
            <a:noFill/>
          </a:ln>
        </p:spPr>
      </p:pic>
      <p:pic>
        <p:nvPicPr>
          <p:cNvPr id="750" name="Google Shape;750;p53"/>
          <p:cNvPicPr preferRelativeResize="0"/>
          <p:nvPr/>
        </p:nvPicPr>
        <p:blipFill rotWithShape="1">
          <a:blip r:embed="rId4">
            <a:alphaModFix/>
          </a:blip>
          <a:srcRect l="67573" t="11552" r="12209" b="46848"/>
          <a:stretch/>
        </p:blipFill>
        <p:spPr>
          <a:xfrm rot="5400000" flipH="1">
            <a:off x="3034905" y="2721986"/>
            <a:ext cx="1194955" cy="3648072"/>
          </a:xfrm>
          <a:prstGeom prst="rect">
            <a:avLst/>
          </a:prstGeom>
          <a:noFill/>
          <a:ln>
            <a:noFill/>
          </a:ln>
        </p:spPr>
      </p:pic>
      <p:sp>
        <p:nvSpPr>
          <p:cNvPr id="3" name="Title 2">
            <a:extLst>
              <a:ext uri="{FF2B5EF4-FFF2-40B4-BE49-F238E27FC236}">
                <a16:creationId xmlns:a16="http://schemas.microsoft.com/office/drawing/2014/main" id="{59C88C93-6A6B-40A2-9419-60EC705436E5}"/>
              </a:ext>
            </a:extLst>
          </p:cNvPr>
          <p:cNvSpPr>
            <a:spLocks noGrp="1"/>
          </p:cNvSpPr>
          <p:nvPr>
            <p:ph type="title"/>
          </p:nvPr>
        </p:nvSpPr>
        <p:spPr>
          <a:xfrm>
            <a:off x="720000" y="43243"/>
            <a:ext cx="7704000" cy="572700"/>
          </a:xfrm>
        </p:spPr>
        <p:txBody>
          <a:bodyPr/>
          <a:lstStyle/>
          <a:p>
            <a:r>
              <a:rPr lang="en-GB" dirty="0">
                <a:solidFill>
                  <a:srgbClr val="0070C0"/>
                </a:solidFill>
              </a:rPr>
              <a:t>RECOMMENDATIONS</a:t>
            </a:r>
          </a:p>
        </p:txBody>
      </p:sp>
      <p:sp>
        <p:nvSpPr>
          <p:cNvPr id="14" name="TextBox 13">
            <a:extLst>
              <a:ext uri="{FF2B5EF4-FFF2-40B4-BE49-F238E27FC236}">
                <a16:creationId xmlns:a16="http://schemas.microsoft.com/office/drawing/2014/main" id="{1A2EC445-538E-421B-8C04-44594DB3D483}"/>
              </a:ext>
            </a:extLst>
          </p:cNvPr>
          <p:cNvSpPr txBox="1"/>
          <p:nvPr/>
        </p:nvSpPr>
        <p:spPr>
          <a:xfrm>
            <a:off x="0" y="722842"/>
            <a:ext cx="9144000" cy="3118803"/>
          </a:xfrm>
          <a:prstGeom prst="rect">
            <a:avLst/>
          </a:prstGeom>
          <a:noFill/>
        </p:spPr>
        <p:txBody>
          <a:bodyPr wrap="square">
            <a:spAutoFit/>
          </a:bodyPr>
          <a:lstStyle/>
          <a:p>
            <a:pPr marL="274320" marR="0" lvl="0" indent="-212598" algn="just"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Government through Ministry of </a:t>
            </a:r>
            <a:r>
              <a:rPr kumimoji="0" lang="en-US" sz="20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Labour</a:t>
            </a: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should review policies on remuneration for TEVET graduates as these are classified as industrial workers hence subjected to the minimum wage.</a:t>
            </a:r>
          </a:p>
          <a:p>
            <a:pPr marL="274320" marR="0" lvl="0" indent="-212598" algn="just"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274320" marR="0" lvl="0" indent="-212598" algn="just"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TEVETA should lobby for introduction of mandatory certification of artisans working in different sectors to create demand for TEVET graduates.</a:t>
            </a:r>
          </a:p>
          <a:p>
            <a:pPr marL="274320" marR="0" lvl="0" indent="-212598" algn="just"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274320" marR="0" lvl="0" indent="-212598" algn="just"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Government through Ministry of </a:t>
            </a:r>
            <a:r>
              <a:rPr kumimoji="0" lang="en-US" sz="2000" b="0" i="0" u="none" strike="noStrike" kern="1200" cap="none" spc="0" normalizeH="0" baseline="0" noProof="0" dirty="0" err="1">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Labour</a:t>
            </a: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 should make provision of attachment places for apprentices mandatory in order to build a skilled nation. </a:t>
            </a:r>
          </a:p>
        </p:txBody>
      </p:sp>
    </p:spTree>
    <p:extLst>
      <p:ext uri="{BB962C8B-B14F-4D97-AF65-F5344CB8AC3E}">
        <p14:creationId xmlns:p14="http://schemas.microsoft.com/office/powerpoint/2010/main" val="275316049"/>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pic>
        <p:nvPicPr>
          <p:cNvPr id="749" name="Google Shape;749;p53"/>
          <p:cNvPicPr preferRelativeResize="0"/>
          <p:nvPr/>
        </p:nvPicPr>
        <p:blipFill rotWithShape="1">
          <a:blip r:embed="rId3">
            <a:alphaModFix/>
          </a:blip>
          <a:srcRect l="71818" t="90" b="-532"/>
          <a:stretch/>
        </p:blipFill>
        <p:spPr>
          <a:xfrm rot="16200000">
            <a:off x="261068" y="3143951"/>
            <a:ext cx="917864" cy="3081234"/>
          </a:xfrm>
          <a:prstGeom prst="rect">
            <a:avLst/>
          </a:prstGeom>
          <a:noFill/>
          <a:ln>
            <a:noFill/>
          </a:ln>
        </p:spPr>
      </p:pic>
      <p:pic>
        <p:nvPicPr>
          <p:cNvPr id="750" name="Google Shape;750;p53"/>
          <p:cNvPicPr preferRelativeResize="0"/>
          <p:nvPr/>
        </p:nvPicPr>
        <p:blipFill rotWithShape="1">
          <a:blip r:embed="rId4">
            <a:alphaModFix/>
          </a:blip>
          <a:srcRect l="67573" t="11552" r="12209" b="46848"/>
          <a:stretch/>
        </p:blipFill>
        <p:spPr>
          <a:xfrm rot="5400000" flipH="1">
            <a:off x="3034905" y="2721986"/>
            <a:ext cx="1194955" cy="3648072"/>
          </a:xfrm>
          <a:prstGeom prst="rect">
            <a:avLst/>
          </a:prstGeom>
          <a:noFill/>
          <a:ln>
            <a:noFill/>
          </a:ln>
        </p:spPr>
      </p:pic>
      <p:sp>
        <p:nvSpPr>
          <p:cNvPr id="3" name="Title 2">
            <a:extLst>
              <a:ext uri="{FF2B5EF4-FFF2-40B4-BE49-F238E27FC236}">
                <a16:creationId xmlns:a16="http://schemas.microsoft.com/office/drawing/2014/main" id="{59C88C93-6A6B-40A2-9419-60EC705436E5}"/>
              </a:ext>
            </a:extLst>
          </p:cNvPr>
          <p:cNvSpPr>
            <a:spLocks noGrp="1"/>
          </p:cNvSpPr>
          <p:nvPr>
            <p:ph type="title"/>
          </p:nvPr>
        </p:nvSpPr>
        <p:spPr>
          <a:xfrm>
            <a:off x="720000" y="43243"/>
            <a:ext cx="7704000" cy="572700"/>
          </a:xfrm>
        </p:spPr>
        <p:txBody>
          <a:bodyPr/>
          <a:lstStyle/>
          <a:p>
            <a:r>
              <a:rPr lang="en-GB" dirty="0">
                <a:solidFill>
                  <a:srgbClr val="0070C0"/>
                </a:solidFill>
              </a:rPr>
              <a:t>RECOMMENDATIONS</a:t>
            </a:r>
          </a:p>
        </p:txBody>
      </p:sp>
      <p:sp>
        <p:nvSpPr>
          <p:cNvPr id="14" name="TextBox 13">
            <a:extLst>
              <a:ext uri="{FF2B5EF4-FFF2-40B4-BE49-F238E27FC236}">
                <a16:creationId xmlns:a16="http://schemas.microsoft.com/office/drawing/2014/main" id="{1A2EC445-538E-421B-8C04-44594DB3D483}"/>
              </a:ext>
            </a:extLst>
          </p:cNvPr>
          <p:cNvSpPr txBox="1"/>
          <p:nvPr/>
        </p:nvSpPr>
        <p:spPr>
          <a:xfrm>
            <a:off x="0" y="893035"/>
            <a:ext cx="9009888" cy="2067233"/>
          </a:xfrm>
          <a:prstGeom prst="rect">
            <a:avLst/>
          </a:prstGeom>
          <a:noFill/>
        </p:spPr>
        <p:txBody>
          <a:bodyPr wrap="square">
            <a:spAutoFit/>
          </a:bodyPr>
          <a:lstStyle/>
          <a:p>
            <a:pPr marL="274320" marR="0" lvl="0" indent="-212598" algn="just"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TEVET sector should introduce more programmes in the priority sectors of Agriculture, Tourism and Mining (ATM) in addition to the existing programmes for the construction sector, in line with MIP 1.</a:t>
            </a:r>
          </a:p>
          <a:p>
            <a:pPr marL="274320" marR="0" lvl="0" indent="-212598" algn="just" defTabSz="914400" rtl="0" eaLnBrk="1" fontAlgn="auto" latinLnBrk="0" hangingPunct="1">
              <a:lnSpc>
                <a:spcPct val="100000"/>
              </a:lnSpc>
              <a:spcBef>
                <a:spcPts val="450"/>
              </a:spcBef>
              <a:spcAft>
                <a:spcPts val="0"/>
              </a:spcAft>
              <a:buClr>
                <a:srgbClr val="3891A7"/>
              </a:buClr>
              <a:buSzPct val="80000"/>
              <a:buFont typeface="Wingdings 2"/>
              <a:buChar char=""/>
              <a:tabLst/>
              <a:defRPr/>
            </a:pPr>
            <a:endPar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endParaRPr>
          </a:p>
          <a:p>
            <a:pPr marL="274320" marR="0" lvl="0" indent="-212598" algn="just" defTabSz="914400" rtl="0" eaLnBrk="1" fontAlgn="auto" latinLnBrk="0" hangingPunct="1">
              <a:lnSpc>
                <a:spcPct val="100000"/>
              </a:lnSpc>
              <a:spcBef>
                <a:spcPts val="450"/>
              </a:spcBef>
              <a:spcAft>
                <a:spcPts val="0"/>
              </a:spcAft>
              <a:buClr>
                <a:srgbClr val="3891A7"/>
              </a:buClr>
              <a:buSzPct val="80000"/>
              <a:buFont typeface="Wingdings 2"/>
              <a:buChar char=""/>
              <a:tabLst/>
              <a:defRPr/>
            </a:pPr>
            <a:r>
              <a:rPr kumimoji="0" lang="en-US" sz="2000" b="0"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The financial sector should devise financing products targeting the youths to increase access to financing for TEVET MSMEs.</a:t>
            </a:r>
          </a:p>
        </p:txBody>
      </p:sp>
    </p:spTree>
    <p:extLst>
      <p:ext uri="{BB962C8B-B14F-4D97-AF65-F5344CB8AC3E}">
        <p14:creationId xmlns:p14="http://schemas.microsoft.com/office/powerpoint/2010/main" val="4121679670"/>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782;p55">
            <a:extLst>
              <a:ext uri="{FF2B5EF4-FFF2-40B4-BE49-F238E27FC236}">
                <a16:creationId xmlns:a16="http://schemas.microsoft.com/office/drawing/2014/main" id="{EE9FC28C-7C50-46DB-B0B6-714DA519A085}"/>
              </a:ext>
            </a:extLst>
          </p:cNvPr>
          <p:cNvPicPr preferRelativeResize="0"/>
          <p:nvPr/>
        </p:nvPicPr>
        <p:blipFill rotWithShape="1">
          <a:blip r:embed="rId2">
            <a:alphaModFix/>
          </a:blip>
          <a:srcRect l="6217" r="13447"/>
          <a:stretch/>
        </p:blipFill>
        <p:spPr>
          <a:xfrm rot="10800000">
            <a:off x="6741420" y="-2335570"/>
            <a:ext cx="4268075" cy="7966724"/>
          </a:xfrm>
          <a:prstGeom prst="rect">
            <a:avLst/>
          </a:prstGeom>
          <a:noFill/>
          <a:ln>
            <a:noFill/>
          </a:ln>
        </p:spPr>
      </p:pic>
      <p:pic>
        <p:nvPicPr>
          <p:cNvPr id="4" name="Google Shape;783;p55">
            <a:extLst>
              <a:ext uri="{FF2B5EF4-FFF2-40B4-BE49-F238E27FC236}">
                <a16:creationId xmlns:a16="http://schemas.microsoft.com/office/drawing/2014/main" id="{5DFAC563-4620-4BF3-B2F2-3BB69A2E9B81}"/>
              </a:ext>
            </a:extLst>
          </p:cNvPr>
          <p:cNvPicPr preferRelativeResize="0"/>
          <p:nvPr/>
        </p:nvPicPr>
        <p:blipFill rotWithShape="1">
          <a:blip r:embed="rId3">
            <a:alphaModFix/>
          </a:blip>
          <a:srcRect l="8211" r="12214" b="-431"/>
          <a:stretch/>
        </p:blipFill>
        <p:spPr>
          <a:xfrm rot="-10" flipH="1">
            <a:off x="-1955331" y="255013"/>
            <a:ext cx="4653950" cy="8807512"/>
          </a:xfrm>
          <a:prstGeom prst="rect">
            <a:avLst/>
          </a:prstGeom>
          <a:noFill/>
          <a:ln>
            <a:noFill/>
          </a:ln>
        </p:spPr>
      </p:pic>
      <p:sp>
        <p:nvSpPr>
          <p:cNvPr id="5" name="Google Shape;784;p55">
            <a:extLst>
              <a:ext uri="{FF2B5EF4-FFF2-40B4-BE49-F238E27FC236}">
                <a16:creationId xmlns:a16="http://schemas.microsoft.com/office/drawing/2014/main" id="{63301A07-9098-46A6-B27C-C34B8FDF127F}"/>
              </a:ext>
            </a:extLst>
          </p:cNvPr>
          <p:cNvSpPr txBox="1">
            <a:spLocks/>
          </p:cNvSpPr>
          <p:nvPr/>
        </p:nvSpPr>
        <p:spPr>
          <a:xfrm>
            <a:off x="0" y="0"/>
            <a:ext cx="8241792" cy="13419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8500"/>
              <a:buFont typeface="Audiowide"/>
              <a:buNone/>
              <a:defRPr sz="8500" b="1" i="0" u="none" strike="noStrike" cap="none">
                <a:solidFill>
                  <a:schemeClr val="dk1"/>
                </a:solidFill>
                <a:latin typeface="Audiowide"/>
                <a:ea typeface="Audiowide"/>
                <a:cs typeface="Audiowide"/>
                <a:sym typeface="Audiowide"/>
              </a:defRPr>
            </a:lvl1pPr>
            <a:lvl2pPr marR="0" lvl="1" algn="ctr" rtl="0">
              <a:lnSpc>
                <a:spcPct val="100000"/>
              </a:lnSpc>
              <a:spcBef>
                <a:spcPts val="0"/>
              </a:spcBef>
              <a:spcAft>
                <a:spcPts val="0"/>
              </a:spcAft>
              <a:buClr>
                <a:schemeClr val="dk1"/>
              </a:buClr>
              <a:buSzPts val="8500"/>
              <a:buFont typeface="Bebas Neue"/>
              <a:buNone/>
              <a:defRPr sz="85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8500"/>
              <a:buFont typeface="Bebas Neue"/>
              <a:buNone/>
              <a:defRPr sz="85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8500"/>
              <a:buFont typeface="Bebas Neue"/>
              <a:buNone/>
              <a:defRPr sz="85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8500"/>
              <a:buFont typeface="Bebas Neue"/>
              <a:buNone/>
              <a:defRPr sz="85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8500"/>
              <a:buFont typeface="Bebas Neue"/>
              <a:buNone/>
              <a:defRPr sz="85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8500"/>
              <a:buFont typeface="Bebas Neue"/>
              <a:buNone/>
              <a:defRPr sz="85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8500"/>
              <a:buFont typeface="Bebas Neue"/>
              <a:buNone/>
              <a:defRPr sz="85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8500"/>
              <a:buFont typeface="Bebas Neue"/>
              <a:buNone/>
              <a:defRPr sz="8500" b="0" i="0" u="none" strike="noStrike" cap="none">
                <a:solidFill>
                  <a:schemeClr val="dk1"/>
                </a:solidFill>
                <a:latin typeface="Bebas Neue"/>
                <a:ea typeface="Bebas Neue"/>
                <a:cs typeface="Bebas Neue"/>
                <a:sym typeface="Bebas Neue"/>
              </a:defRPr>
            </a:lvl9pPr>
          </a:lstStyle>
          <a:p>
            <a:r>
              <a:rPr lang="en-GB" dirty="0"/>
              <a:t>THANK YOU!</a:t>
            </a:r>
          </a:p>
        </p:txBody>
      </p:sp>
      <p:pic>
        <p:nvPicPr>
          <p:cNvPr id="6" name="Picture 5">
            <a:extLst>
              <a:ext uri="{FF2B5EF4-FFF2-40B4-BE49-F238E27FC236}">
                <a16:creationId xmlns:a16="http://schemas.microsoft.com/office/drawing/2014/main" id="{4A94FE18-9EAE-453B-9458-13249486AF16}"/>
              </a:ext>
            </a:extLst>
          </p:cNvPr>
          <p:cNvPicPr>
            <a:picLocks noChangeAspect="1"/>
          </p:cNvPicPr>
          <p:nvPr/>
        </p:nvPicPr>
        <p:blipFill>
          <a:blip r:embed="rId4"/>
          <a:stretch>
            <a:fillRect/>
          </a:stretch>
        </p:blipFill>
        <p:spPr>
          <a:xfrm>
            <a:off x="2944368" y="1647792"/>
            <a:ext cx="2353055" cy="1696461"/>
          </a:xfrm>
          <a:prstGeom prst="rect">
            <a:avLst/>
          </a:prstGeom>
        </p:spPr>
      </p:pic>
    </p:spTree>
    <p:extLst>
      <p:ext uri="{BB962C8B-B14F-4D97-AF65-F5344CB8AC3E}">
        <p14:creationId xmlns:p14="http://schemas.microsoft.com/office/powerpoint/2010/main" val="30242166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D9D9D9"/>
            </a:gs>
            <a:gs pos="100000">
              <a:schemeClr val="lt1"/>
            </a:gs>
          </a:gsLst>
          <a:lin ang="2700006" scaled="0"/>
        </a:gradFill>
        <a:effectLst/>
      </p:bgPr>
    </p:bg>
    <p:spTree>
      <p:nvGrpSpPr>
        <p:cNvPr id="1" name="Shape 181"/>
        <p:cNvGrpSpPr/>
        <p:nvPr/>
      </p:nvGrpSpPr>
      <p:grpSpPr>
        <a:xfrm>
          <a:off x="0" y="0"/>
          <a:ext cx="0" cy="0"/>
          <a:chOff x="0" y="0"/>
          <a:chExt cx="0" cy="0"/>
        </a:xfrm>
      </p:grpSpPr>
      <p:pic>
        <p:nvPicPr>
          <p:cNvPr id="20" name="Picture 19">
            <a:extLst>
              <a:ext uri="{FF2B5EF4-FFF2-40B4-BE49-F238E27FC236}">
                <a16:creationId xmlns:a16="http://schemas.microsoft.com/office/drawing/2014/main" id="{224390D6-8C72-4D57-AE7B-0BA09B525FE5}"/>
              </a:ext>
            </a:extLst>
          </p:cNvPr>
          <p:cNvPicPr>
            <a:picLocks noChangeAspect="1"/>
          </p:cNvPicPr>
          <p:nvPr/>
        </p:nvPicPr>
        <p:blipFill>
          <a:blip r:embed="rId3"/>
          <a:stretch>
            <a:fillRect/>
          </a:stretch>
        </p:blipFill>
        <p:spPr>
          <a:xfrm>
            <a:off x="5589298" y="3136027"/>
            <a:ext cx="3554702" cy="2007472"/>
          </a:xfrm>
          <a:prstGeom prst="rect">
            <a:avLst/>
          </a:prstGeom>
        </p:spPr>
      </p:pic>
      <p:pic>
        <p:nvPicPr>
          <p:cNvPr id="182" name="Google Shape;182;p32"/>
          <p:cNvPicPr preferRelativeResize="0"/>
          <p:nvPr/>
        </p:nvPicPr>
        <p:blipFill>
          <a:blip r:embed="rId4">
            <a:alphaModFix/>
          </a:blip>
          <a:stretch>
            <a:fillRect/>
          </a:stretch>
        </p:blipFill>
        <p:spPr>
          <a:xfrm rot="5400000" flipH="1">
            <a:off x="6125118" y="-2148697"/>
            <a:ext cx="3169700" cy="4393651"/>
          </a:xfrm>
          <a:prstGeom prst="rect">
            <a:avLst/>
          </a:prstGeom>
          <a:noFill/>
          <a:ln>
            <a:noFill/>
          </a:ln>
        </p:spPr>
      </p:pic>
      <p:pic>
        <p:nvPicPr>
          <p:cNvPr id="183" name="Google Shape;183;p32"/>
          <p:cNvPicPr preferRelativeResize="0"/>
          <p:nvPr/>
        </p:nvPicPr>
        <p:blipFill rotWithShape="1">
          <a:blip r:embed="rId5">
            <a:alphaModFix/>
          </a:blip>
          <a:srcRect l="72596" t="28022" r="-6453" b="21449"/>
          <a:stretch/>
        </p:blipFill>
        <p:spPr>
          <a:xfrm rot="10800000" flipH="1">
            <a:off x="5771" y="0"/>
            <a:ext cx="1003001" cy="2177950"/>
          </a:xfrm>
          <a:prstGeom prst="rect">
            <a:avLst/>
          </a:prstGeom>
          <a:noFill/>
          <a:ln>
            <a:noFill/>
          </a:ln>
        </p:spPr>
      </p:pic>
      <p:sp>
        <p:nvSpPr>
          <p:cNvPr id="184" name="Google Shape;184;p32"/>
          <p:cNvSpPr txBox="1">
            <a:spLocks noGrp="1"/>
          </p:cNvSpPr>
          <p:nvPr>
            <p:ph type="title"/>
          </p:nvPr>
        </p:nvSpPr>
        <p:spPr>
          <a:xfrm>
            <a:off x="720000" y="445025"/>
            <a:ext cx="7704000" cy="572700"/>
          </a:xfrm>
          <a:prstGeom prst="rect">
            <a:avLst/>
          </a:prstGeom>
          <a:noFill/>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Audiowide"/>
                <a:ea typeface="Audiowide"/>
                <a:cs typeface="Audiowide"/>
                <a:sym typeface="Audiowide"/>
              </a:rPr>
              <a:t>Presentation Outline</a:t>
            </a:r>
            <a:endParaRPr b="1" dirty="0">
              <a:latin typeface="Audiowide"/>
              <a:ea typeface="Audiowide"/>
              <a:cs typeface="Audiowide"/>
              <a:sym typeface="Audiowide"/>
            </a:endParaRPr>
          </a:p>
        </p:txBody>
      </p:sp>
      <p:sp>
        <p:nvSpPr>
          <p:cNvPr id="185" name="Google Shape;185;p32"/>
          <p:cNvSpPr txBox="1">
            <a:spLocks noGrp="1"/>
          </p:cNvSpPr>
          <p:nvPr>
            <p:ph type="title" idx="2"/>
          </p:nvPr>
        </p:nvSpPr>
        <p:spPr>
          <a:xfrm>
            <a:off x="1566373" y="1632980"/>
            <a:ext cx="2834700" cy="393600"/>
          </a:xfrm>
          <a:prstGeom prst="rect">
            <a:avLst/>
          </a:prstGeom>
        </p:spPr>
        <p:txBody>
          <a:bodyPr spcFirstLastPara="1" wrap="square" lIns="91425" tIns="91425" rIns="91425" bIns="91425" anchor="b" anchorCtr="0">
            <a:noAutofit/>
          </a:bodyPr>
          <a:lstStyle/>
          <a:p>
            <a:pPr>
              <a:defRPr/>
            </a:pPr>
            <a:r>
              <a:rPr lang="en-US" dirty="0"/>
              <a:t>Introduction</a:t>
            </a:r>
          </a:p>
        </p:txBody>
      </p:sp>
      <p:sp>
        <p:nvSpPr>
          <p:cNvPr id="186" name="Google Shape;186;p32"/>
          <p:cNvSpPr txBox="1">
            <a:spLocks noGrp="1"/>
          </p:cNvSpPr>
          <p:nvPr>
            <p:ph type="title" idx="3"/>
          </p:nvPr>
        </p:nvSpPr>
        <p:spPr>
          <a:xfrm>
            <a:off x="5589298" y="1492050"/>
            <a:ext cx="3286477" cy="718675"/>
          </a:xfrm>
          <a:prstGeom prst="rect">
            <a:avLst/>
          </a:prstGeom>
        </p:spPr>
        <p:txBody>
          <a:bodyPr spcFirstLastPara="1" wrap="square" lIns="91425" tIns="91425" rIns="91425" bIns="91425" anchor="b" anchorCtr="0">
            <a:noAutofit/>
          </a:bodyPr>
          <a:lstStyle/>
          <a:p>
            <a:pPr>
              <a:defRPr/>
            </a:pPr>
            <a:r>
              <a:rPr lang="en-US" dirty="0"/>
              <a:t>Discussion of Results and findings</a:t>
            </a:r>
          </a:p>
        </p:txBody>
      </p:sp>
      <p:sp>
        <p:nvSpPr>
          <p:cNvPr id="189" name="Google Shape;189;p32"/>
          <p:cNvSpPr txBox="1">
            <a:spLocks noGrp="1"/>
          </p:cNvSpPr>
          <p:nvPr>
            <p:ph type="title" idx="5"/>
          </p:nvPr>
        </p:nvSpPr>
        <p:spPr>
          <a:xfrm>
            <a:off x="1566373" y="2571749"/>
            <a:ext cx="2834700" cy="771801"/>
          </a:xfrm>
          <a:prstGeom prst="rect">
            <a:avLst/>
          </a:prstGeom>
        </p:spPr>
        <p:txBody>
          <a:bodyPr spcFirstLastPara="1" wrap="square" lIns="91425" tIns="91425" rIns="91425" bIns="91425" anchor="b" anchorCtr="0">
            <a:noAutofit/>
          </a:bodyPr>
          <a:lstStyle/>
          <a:p>
            <a:pPr>
              <a:defRPr/>
            </a:pPr>
            <a:r>
              <a:rPr lang="en-US" dirty="0"/>
              <a:t>Objectives of the study</a:t>
            </a:r>
          </a:p>
        </p:txBody>
      </p:sp>
      <p:sp>
        <p:nvSpPr>
          <p:cNvPr id="191" name="Google Shape;191;p32"/>
          <p:cNvSpPr txBox="1">
            <a:spLocks noGrp="1"/>
          </p:cNvSpPr>
          <p:nvPr>
            <p:ph type="title" idx="9"/>
          </p:nvPr>
        </p:nvSpPr>
        <p:spPr>
          <a:xfrm>
            <a:off x="719992" y="1445443"/>
            <a:ext cx="775800" cy="775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sp>
        <p:nvSpPr>
          <p:cNvPr id="192" name="Google Shape;192;p32"/>
          <p:cNvSpPr txBox="1">
            <a:spLocks noGrp="1"/>
          </p:cNvSpPr>
          <p:nvPr>
            <p:ph type="title" idx="13"/>
          </p:nvPr>
        </p:nvSpPr>
        <p:spPr>
          <a:xfrm>
            <a:off x="719992" y="2583030"/>
            <a:ext cx="775800" cy="775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02</a:t>
            </a:r>
            <a:endParaRPr/>
          </a:p>
        </p:txBody>
      </p:sp>
      <p:sp>
        <p:nvSpPr>
          <p:cNvPr id="193" name="Google Shape;193;p32"/>
          <p:cNvSpPr txBox="1">
            <a:spLocks noGrp="1"/>
          </p:cNvSpPr>
          <p:nvPr>
            <p:ph type="title" idx="14"/>
          </p:nvPr>
        </p:nvSpPr>
        <p:spPr>
          <a:xfrm>
            <a:off x="4737342" y="1443918"/>
            <a:ext cx="775800" cy="775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04</a:t>
            </a:r>
            <a:endParaRPr/>
          </a:p>
        </p:txBody>
      </p:sp>
      <p:sp>
        <p:nvSpPr>
          <p:cNvPr id="194" name="Google Shape;194;p32"/>
          <p:cNvSpPr txBox="1">
            <a:spLocks noGrp="1"/>
          </p:cNvSpPr>
          <p:nvPr>
            <p:ph type="title" idx="6"/>
          </p:nvPr>
        </p:nvSpPr>
        <p:spPr>
          <a:xfrm>
            <a:off x="5589299" y="2634785"/>
            <a:ext cx="3286476" cy="595981"/>
          </a:xfrm>
          <a:prstGeom prst="rect">
            <a:avLst/>
          </a:prstGeom>
        </p:spPr>
        <p:txBody>
          <a:bodyPr spcFirstLastPara="1" wrap="square" lIns="91425" tIns="91425" rIns="91425" bIns="91425" anchor="b" anchorCtr="0">
            <a:noAutofit/>
          </a:bodyPr>
          <a:lstStyle/>
          <a:p>
            <a:pPr>
              <a:defRPr/>
            </a:pPr>
            <a:r>
              <a:rPr lang="en-US" dirty="0"/>
              <a:t>Conclusion and recommendations</a:t>
            </a:r>
          </a:p>
        </p:txBody>
      </p:sp>
      <p:sp>
        <p:nvSpPr>
          <p:cNvPr id="196" name="Google Shape;196;p32"/>
          <p:cNvSpPr txBox="1">
            <a:spLocks noGrp="1"/>
          </p:cNvSpPr>
          <p:nvPr>
            <p:ph type="title" idx="15"/>
          </p:nvPr>
        </p:nvSpPr>
        <p:spPr>
          <a:xfrm>
            <a:off x="4737342" y="2583030"/>
            <a:ext cx="775800" cy="775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05</a:t>
            </a:r>
            <a:endParaRPr/>
          </a:p>
        </p:txBody>
      </p:sp>
      <p:sp>
        <p:nvSpPr>
          <p:cNvPr id="197" name="Google Shape;197;p32"/>
          <p:cNvSpPr txBox="1">
            <a:spLocks noGrp="1"/>
          </p:cNvSpPr>
          <p:nvPr>
            <p:ph type="title" idx="16"/>
          </p:nvPr>
        </p:nvSpPr>
        <p:spPr>
          <a:xfrm>
            <a:off x="1566373" y="3862068"/>
            <a:ext cx="2834700" cy="393600"/>
          </a:xfrm>
          <a:prstGeom prst="rect">
            <a:avLst/>
          </a:prstGeom>
        </p:spPr>
        <p:txBody>
          <a:bodyPr spcFirstLastPara="1" wrap="square" lIns="91425" tIns="91425" rIns="91425" bIns="91425" anchor="b" anchorCtr="0">
            <a:noAutofit/>
          </a:bodyPr>
          <a:lstStyle/>
          <a:p>
            <a:pPr>
              <a:defRPr/>
            </a:pPr>
            <a:r>
              <a:rPr lang="en-US" dirty="0"/>
              <a:t>Methodology</a:t>
            </a:r>
          </a:p>
        </p:txBody>
      </p:sp>
      <p:sp>
        <p:nvSpPr>
          <p:cNvPr id="201" name="Google Shape;201;p32"/>
          <p:cNvSpPr txBox="1">
            <a:spLocks noGrp="1"/>
          </p:cNvSpPr>
          <p:nvPr>
            <p:ph type="title" idx="20"/>
          </p:nvPr>
        </p:nvSpPr>
        <p:spPr>
          <a:xfrm>
            <a:off x="719992" y="3670968"/>
            <a:ext cx="775800" cy="775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03</a:t>
            </a:r>
            <a:endParaRPr/>
          </a:p>
        </p:txBody>
      </p:sp>
    </p:spTree>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949CD3B-C61B-4985-B9BE-2B4405815BFC}"/>
              </a:ext>
            </a:extLst>
          </p:cNvPr>
          <p:cNvSpPr>
            <a:spLocks noGrp="1"/>
          </p:cNvSpPr>
          <p:nvPr>
            <p:ph type="title" idx="8"/>
          </p:nvPr>
        </p:nvSpPr>
        <p:spPr>
          <a:xfrm>
            <a:off x="720000" y="12192"/>
            <a:ext cx="7704000" cy="572700"/>
          </a:xfrm>
        </p:spPr>
        <p:txBody>
          <a:bodyPr/>
          <a:lstStyle/>
          <a:p>
            <a:r>
              <a:rPr lang="en-US" altLang="en-US" sz="3200" b="1" dirty="0">
                <a:solidFill>
                  <a:srgbClr val="0070C0"/>
                </a:solidFill>
              </a:rPr>
              <a:t>Introduction</a:t>
            </a:r>
            <a:endParaRPr lang="en-GB" dirty="0"/>
          </a:p>
        </p:txBody>
      </p:sp>
      <p:sp>
        <p:nvSpPr>
          <p:cNvPr id="15" name="Content Placeholder 2">
            <a:extLst>
              <a:ext uri="{FF2B5EF4-FFF2-40B4-BE49-F238E27FC236}">
                <a16:creationId xmlns:a16="http://schemas.microsoft.com/office/drawing/2014/main" id="{BB075699-024B-45CF-B813-70E405D7225C}"/>
              </a:ext>
            </a:extLst>
          </p:cNvPr>
          <p:cNvSpPr txBox="1">
            <a:spLocks/>
          </p:cNvSpPr>
          <p:nvPr/>
        </p:nvSpPr>
        <p:spPr>
          <a:xfrm>
            <a:off x="0" y="572700"/>
            <a:ext cx="8933688" cy="4608883"/>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ubik"/>
              <a:buNone/>
              <a:defRPr sz="1200" b="0" i="0" u="none" strike="noStrike" cap="none">
                <a:solidFill>
                  <a:schemeClr val="dk1"/>
                </a:solidFill>
                <a:latin typeface="Rubik"/>
                <a:ea typeface="Rubik"/>
                <a:cs typeface="Rubik"/>
                <a:sym typeface="Rubik"/>
              </a:defRPr>
            </a:lvl1pPr>
            <a:lvl2pPr marL="914400" marR="0" lvl="1" indent="-317500" algn="ctr"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2pPr>
            <a:lvl3pPr marL="1371600" marR="0" lvl="2" indent="-317500" algn="ctr"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3pPr>
            <a:lvl4pPr marL="1828800" marR="0" lvl="3" indent="-317500" algn="ctr"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4pPr>
            <a:lvl5pPr marL="2286000" marR="0" lvl="4" indent="-317500" algn="ctr"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5pPr>
            <a:lvl6pPr marL="2743200" marR="0" lvl="5" indent="-317500" algn="ctr"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6pPr>
            <a:lvl7pPr marL="3200400" marR="0" lvl="6" indent="-317500" algn="ctr"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7pPr>
            <a:lvl8pPr marL="3657600" marR="0" lvl="7" indent="-317500" algn="ctr"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8pPr>
            <a:lvl9pPr marL="4114800" marR="0" lvl="8" indent="-317500" algn="ctr"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9pPr>
          </a:lstStyle>
          <a:p>
            <a:pPr marL="482600" indent="-342900" algn="just">
              <a:buFont typeface="Arial" panose="020B0604020202020204" pitchFamily="34" charset="0"/>
              <a:buChar char="•"/>
              <a:defRPr/>
            </a:pPr>
            <a:r>
              <a:rPr lang="en-US" sz="2200" dirty="0">
                <a:latin typeface="Tahoma" panose="020B0604030504040204" pitchFamily="34" charset="0"/>
                <a:ea typeface="Tahoma" panose="020B0604030504040204" pitchFamily="34" charset="0"/>
                <a:cs typeface="Tahoma" panose="020B0604030504040204" pitchFamily="34" charset="0"/>
              </a:rPr>
              <a:t>Tracer studies are used worldwide to provide an assessment/feedback on  training institutions’ performance. The findings provide information on employability of graduates, relevance of your training programmes and recommendations for improvement just to mention a few. </a:t>
            </a:r>
          </a:p>
          <a:p>
            <a:pPr marL="482600" indent="-342900" algn="just">
              <a:buFont typeface="Arial" panose="020B0604020202020204" pitchFamily="34" charset="0"/>
              <a:buChar char="•"/>
              <a:defRPr/>
            </a:pPr>
            <a:endParaRPr lang="en-US" sz="2200" dirty="0">
              <a:latin typeface="Tahoma" panose="020B0604030504040204" pitchFamily="34" charset="0"/>
              <a:ea typeface="Tahoma" panose="020B0604030504040204" pitchFamily="34" charset="0"/>
              <a:cs typeface="Tahoma" panose="020B0604030504040204" pitchFamily="34" charset="0"/>
            </a:endParaRPr>
          </a:p>
          <a:p>
            <a:pPr marL="482600" indent="-342900" algn="just">
              <a:buFont typeface="Arial" panose="020B0604020202020204" pitchFamily="34" charset="0"/>
              <a:buChar char="•"/>
              <a:defRPr/>
            </a:pPr>
            <a:r>
              <a:rPr lang="en-CA" sz="2200" dirty="0">
                <a:latin typeface="Tahoma" panose="020B0604030504040204" pitchFamily="34" charset="0"/>
                <a:ea typeface="Tahoma" panose="020B0604030504040204" pitchFamily="34" charset="0"/>
                <a:cs typeface="Tahoma" panose="020B0604030504040204" pitchFamily="34" charset="0"/>
              </a:rPr>
              <a:t>The objective of this presentation is to give feedback to TEVET stakeholders on the employability of TEVET graduates in the world of work. This is also seen as a measure of the relevance of the TEVET sector to Malawi’s development agenda, specifically MW 2063.  </a:t>
            </a:r>
            <a:endParaRPr lang="en-CA" sz="18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0" indent="0">
              <a:defRPr/>
            </a:pPr>
            <a:endParaRPr lang="en-US" sz="2700" dirty="0"/>
          </a:p>
        </p:txBody>
      </p:sp>
    </p:spTree>
    <p:extLst>
      <p:ext uri="{BB962C8B-B14F-4D97-AF65-F5344CB8AC3E}">
        <p14:creationId xmlns:p14="http://schemas.microsoft.com/office/powerpoint/2010/main" val="347336784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xEl>
                                              <p:pRg st="2" end="2"/>
                                            </p:txEl>
                                          </p:spTgt>
                                        </p:tgtEl>
                                        <p:attrNameLst>
                                          <p:attrName>style.visibility</p:attrName>
                                        </p:attrNameLst>
                                      </p:cBhvr>
                                      <p:to>
                                        <p:strVal val="visible"/>
                                      </p:to>
                                    </p:set>
                                    <p:animEffect transition="in" filter="fade">
                                      <p:cBhvr>
                                        <p:cTn id="12"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lt1"/>
            </a:gs>
            <a:gs pos="100000">
              <a:srgbClr val="CCCCCC"/>
            </a:gs>
          </a:gsLst>
          <a:lin ang="2698631" scaled="0"/>
        </a:gradFill>
        <a:effectLst/>
      </p:bgPr>
    </p:bg>
    <p:spTree>
      <p:nvGrpSpPr>
        <p:cNvPr id="1" name="Shape 240"/>
        <p:cNvGrpSpPr/>
        <p:nvPr/>
      </p:nvGrpSpPr>
      <p:grpSpPr>
        <a:xfrm>
          <a:off x="0" y="0"/>
          <a:ext cx="0" cy="0"/>
          <a:chOff x="0" y="0"/>
          <a:chExt cx="0" cy="0"/>
        </a:xfrm>
      </p:grpSpPr>
      <p:pic>
        <p:nvPicPr>
          <p:cNvPr id="241" name="Google Shape;241;p35"/>
          <p:cNvPicPr preferRelativeResize="0"/>
          <p:nvPr/>
        </p:nvPicPr>
        <p:blipFill rotWithShape="1">
          <a:blip r:embed="rId3">
            <a:alphaModFix/>
          </a:blip>
          <a:srcRect t="60114" r="29814"/>
          <a:stretch/>
        </p:blipFill>
        <p:spPr>
          <a:xfrm>
            <a:off x="5788583" y="-72493"/>
            <a:ext cx="3952724" cy="1497975"/>
          </a:xfrm>
          <a:prstGeom prst="rect">
            <a:avLst/>
          </a:prstGeom>
          <a:noFill/>
          <a:ln>
            <a:noFill/>
          </a:ln>
        </p:spPr>
      </p:pic>
      <p:sp>
        <p:nvSpPr>
          <p:cNvPr id="242" name="Google Shape;242;p35"/>
          <p:cNvSpPr txBox="1">
            <a:spLocks noGrp="1"/>
          </p:cNvSpPr>
          <p:nvPr>
            <p:ph type="title"/>
          </p:nvPr>
        </p:nvSpPr>
        <p:spPr>
          <a:xfrm>
            <a:off x="720000" y="0"/>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Study objectives </a:t>
            </a:r>
            <a:endParaRPr dirty="0"/>
          </a:p>
        </p:txBody>
      </p:sp>
      <p:sp>
        <p:nvSpPr>
          <p:cNvPr id="19" name="Content Placeholder 2">
            <a:extLst>
              <a:ext uri="{FF2B5EF4-FFF2-40B4-BE49-F238E27FC236}">
                <a16:creationId xmlns:a16="http://schemas.microsoft.com/office/drawing/2014/main" id="{0F110F67-A835-4176-8709-A5C1B902FCFE}"/>
              </a:ext>
            </a:extLst>
          </p:cNvPr>
          <p:cNvSpPr txBox="1">
            <a:spLocks/>
          </p:cNvSpPr>
          <p:nvPr/>
        </p:nvSpPr>
        <p:spPr>
          <a:xfrm>
            <a:off x="577517" y="849600"/>
            <a:ext cx="8566483" cy="42939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600"/>
              </a:spcBef>
              <a:spcAft>
                <a:spcPts val="0"/>
              </a:spcAft>
              <a:buClr>
                <a:srgbClr val="3891A7"/>
              </a:buClr>
              <a:buSzPct val="80000"/>
              <a:buFont typeface="Wingdings 2"/>
              <a:buNone/>
              <a:tabLst/>
              <a:defRPr/>
            </a:pPr>
            <a:r>
              <a:rPr lang="en-US" altLang="en-US" sz="2200" dirty="0">
                <a:solidFill>
                  <a:schemeClr val="dk1"/>
                </a:solidFill>
                <a:latin typeface="Tahoma" panose="020B0604030504040204" pitchFamily="34" charset="0"/>
                <a:ea typeface="Tahoma" panose="020B0604030504040204" pitchFamily="34" charset="0"/>
                <a:cs typeface="Tahoma" panose="020B0604030504040204" pitchFamily="34" charset="0"/>
                <a:sym typeface="Rubik"/>
              </a:rPr>
              <a:t>To establish the employment situation of the TEVET graduates from various colleges.</a:t>
            </a:r>
          </a:p>
          <a:p>
            <a:pPr marL="0" marR="0" lvl="0" indent="0" algn="l" defTabSz="914400" rtl="0" eaLnBrk="1" fontAlgn="auto" latinLnBrk="0" hangingPunct="1">
              <a:lnSpc>
                <a:spcPct val="100000"/>
              </a:lnSpc>
              <a:spcBef>
                <a:spcPts val="600"/>
              </a:spcBef>
              <a:spcAft>
                <a:spcPts val="0"/>
              </a:spcAft>
              <a:buClr>
                <a:srgbClr val="3891A7"/>
              </a:buClr>
              <a:buSzPct val="80000"/>
              <a:buFont typeface="Wingdings 2"/>
              <a:buNone/>
              <a:tabLst/>
              <a:defRPr/>
            </a:pPr>
            <a:r>
              <a:rPr lang="en-US" altLang="en-US" sz="2200" dirty="0">
                <a:solidFill>
                  <a:schemeClr val="dk1"/>
                </a:solidFill>
                <a:latin typeface="Tahoma" panose="020B0604030504040204" pitchFamily="34" charset="0"/>
                <a:ea typeface="Tahoma" panose="020B0604030504040204" pitchFamily="34" charset="0"/>
                <a:cs typeface="Tahoma" panose="020B0604030504040204" pitchFamily="34" charset="0"/>
                <a:sym typeface="Rubik"/>
              </a:rPr>
              <a:t>Specifically, the study aimed at:</a:t>
            </a:r>
          </a:p>
          <a:p>
            <a:pPr marL="640080" marR="0" lvl="1" indent="-237744" algn="l" defTabSz="914400" rtl="0" eaLnBrk="1" fontAlgn="auto" latinLnBrk="0" hangingPunct="1">
              <a:lnSpc>
                <a:spcPct val="100000"/>
              </a:lnSpc>
              <a:spcBef>
                <a:spcPts val="550"/>
              </a:spcBef>
              <a:spcAft>
                <a:spcPts val="0"/>
              </a:spcAft>
              <a:buClr>
                <a:srgbClr val="3891A7"/>
              </a:buClr>
              <a:buSzTx/>
              <a:buFont typeface="Verdana"/>
              <a:buChar char="◦"/>
              <a:tabLst/>
              <a:defRPr/>
            </a:pPr>
            <a:r>
              <a:rPr kumimoji="0" lang="en-CA" altLang="en-US" sz="2400" b="0" i="1" u="none" strike="noStrike" kern="1200" cap="none" spc="0" normalizeH="0" baseline="0" noProof="0" dirty="0">
                <a:ln>
                  <a:noFill/>
                </a:ln>
                <a:solidFill>
                  <a:prstClr val="black"/>
                </a:solidFill>
                <a:effectLst/>
                <a:uLnTx/>
                <a:uFillTx/>
                <a:latin typeface="Gill Sans MT"/>
                <a:ea typeface="+mn-ea"/>
                <a:cs typeface="+mn-cs"/>
              </a:rPr>
              <a:t>Evaluating training conditions and provisions at the institution;</a:t>
            </a:r>
            <a:endParaRPr kumimoji="0" lang="en-US" altLang="en-US" sz="2400" b="0" i="1" u="none" strike="noStrike" kern="1200" cap="none" spc="0" normalizeH="0" baseline="0" noProof="0" dirty="0">
              <a:ln>
                <a:noFill/>
              </a:ln>
              <a:solidFill>
                <a:prstClr val="black"/>
              </a:solidFill>
              <a:effectLst/>
              <a:uLnTx/>
              <a:uFillTx/>
              <a:latin typeface="Gill Sans MT"/>
              <a:ea typeface="+mn-ea"/>
              <a:cs typeface="+mn-cs"/>
            </a:endParaRPr>
          </a:p>
          <a:p>
            <a:pPr marL="640080" marR="0" lvl="1" indent="-237744" algn="l" defTabSz="914400" rtl="0" eaLnBrk="1" fontAlgn="auto" latinLnBrk="0" hangingPunct="1">
              <a:lnSpc>
                <a:spcPct val="100000"/>
              </a:lnSpc>
              <a:spcBef>
                <a:spcPts val="550"/>
              </a:spcBef>
              <a:spcAft>
                <a:spcPts val="0"/>
              </a:spcAft>
              <a:buClr>
                <a:srgbClr val="3891A7"/>
              </a:buClr>
              <a:buSzTx/>
              <a:buFont typeface="Verdana"/>
              <a:buChar char="◦"/>
              <a:tabLst/>
              <a:defRPr/>
            </a:pPr>
            <a:r>
              <a:rPr kumimoji="0" lang="en-CA" altLang="en-US" sz="2400" b="0" i="1" u="none" strike="noStrike" kern="1200" cap="none" spc="0" normalizeH="0" baseline="0" noProof="0" dirty="0">
                <a:ln>
                  <a:noFill/>
                </a:ln>
                <a:solidFill>
                  <a:prstClr val="black"/>
                </a:solidFill>
                <a:effectLst/>
                <a:uLnTx/>
                <a:uFillTx/>
                <a:latin typeface="Gill Sans MT"/>
                <a:ea typeface="+mn-ea"/>
                <a:cs typeface="+mn-cs"/>
              </a:rPr>
              <a:t>Establishing satisfaction and relevance of training by trainees;</a:t>
            </a:r>
            <a:endParaRPr kumimoji="0" lang="en-US" altLang="en-US" sz="2400" b="0" i="1" u="none" strike="noStrike" kern="1200" cap="none" spc="0" normalizeH="0" baseline="0" noProof="0" dirty="0">
              <a:ln>
                <a:noFill/>
              </a:ln>
              <a:solidFill>
                <a:prstClr val="black"/>
              </a:solidFill>
              <a:effectLst/>
              <a:uLnTx/>
              <a:uFillTx/>
              <a:latin typeface="Gill Sans MT"/>
              <a:ea typeface="+mn-ea"/>
              <a:cs typeface="+mn-cs"/>
            </a:endParaRPr>
          </a:p>
          <a:p>
            <a:pPr marL="640080" marR="0" lvl="1" indent="-237744" algn="l" defTabSz="914400" rtl="0" eaLnBrk="1" fontAlgn="auto" latinLnBrk="0" hangingPunct="1">
              <a:lnSpc>
                <a:spcPct val="100000"/>
              </a:lnSpc>
              <a:spcBef>
                <a:spcPts val="550"/>
              </a:spcBef>
              <a:spcAft>
                <a:spcPts val="0"/>
              </a:spcAft>
              <a:buClr>
                <a:srgbClr val="3891A7"/>
              </a:buClr>
              <a:buSzTx/>
              <a:buFont typeface="Verdana"/>
              <a:buChar char="◦"/>
              <a:tabLst/>
              <a:defRPr/>
            </a:pPr>
            <a:r>
              <a:rPr kumimoji="0" lang="en-CA" altLang="en-US" sz="2400" b="0" i="1" u="none" strike="noStrike" kern="1200" cap="none" spc="0" normalizeH="0" baseline="0" noProof="0" dirty="0">
                <a:ln>
                  <a:noFill/>
                </a:ln>
                <a:solidFill>
                  <a:prstClr val="black"/>
                </a:solidFill>
                <a:effectLst/>
                <a:uLnTx/>
                <a:uFillTx/>
                <a:latin typeface="Gill Sans MT"/>
                <a:ea typeface="+mn-ea"/>
                <a:cs typeface="+mn-cs"/>
              </a:rPr>
              <a:t>Establishing what </a:t>
            </a:r>
            <a:r>
              <a:rPr lang="en-CA" altLang="en-US" sz="2200" dirty="0">
                <a:solidFill>
                  <a:schemeClr val="dk1"/>
                </a:solidFill>
                <a:latin typeface="Tahoma" panose="020B0604030504040204" pitchFamily="34" charset="0"/>
                <a:ea typeface="Tahoma" panose="020B0604030504040204" pitchFamily="34" charset="0"/>
                <a:cs typeface="Tahoma" panose="020B0604030504040204" pitchFamily="34" charset="0"/>
              </a:rPr>
              <a:t>happened</a:t>
            </a:r>
            <a:r>
              <a:rPr kumimoji="0" lang="en-CA" altLang="en-US" sz="2400" b="0" i="1" u="none" strike="noStrike" kern="1200" cap="none" spc="0" normalizeH="0" baseline="0" noProof="0" dirty="0">
                <a:ln>
                  <a:noFill/>
                </a:ln>
                <a:solidFill>
                  <a:prstClr val="black"/>
                </a:solidFill>
                <a:effectLst/>
                <a:uLnTx/>
                <a:uFillTx/>
                <a:latin typeface="Gill Sans MT"/>
                <a:ea typeface="+mn-ea"/>
                <a:cs typeface="+mn-cs"/>
              </a:rPr>
              <a:t> to trainees during the transition period from training to work; </a:t>
            </a:r>
            <a:endParaRPr kumimoji="0" lang="en-US" altLang="en-US" sz="2400" b="0" i="1" u="none" strike="noStrike" kern="1200" cap="none" spc="0" normalizeH="0" baseline="0" noProof="0" dirty="0">
              <a:ln>
                <a:noFill/>
              </a:ln>
              <a:solidFill>
                <a:prstClr val="black"/>
              </a:solidFill>
              <a:effectLst/>
              <a:uLnTx/>
              <a:uFillTx/>
              <a:latin typeface="Gill Sans MT"/>
              <a:ea typeface="+mn-ea"/>
              <a:cs typeface="+mn-cs"/>
            </a:endParaRPr>
          </a:p>
          <a:p>
            <a:pPr marL="640080" marR="0" lvl="1" indent="-237744" algn="l" defTabSz="914400" rtl="0" eaLnBrk="1" fontAlgn="auto" latinLnBrk="0" hangingPunct="1">
              <a:lnSpc>
                <a:spcPct val="100000"/>
              </a:lnSpc>
              <a:spcBef>
                <a:spcPts val="550"/>
              </a:spcBef>
              <a:spcAft>
                <a:spcPts val="0"/>
              </a:spcAft>
              <a:buClr>
                <a:srgbClr val="3891A7"/>
              </a:buClr>
              <a:buSzTx/>
              <a:buFont typeface="Verdana"/>
              <a:buChar char="◦"/>
              <a:tabLst/>
              <a:defRPr/>
            </a:pPr>
            <a:r>
              <a:rPr kumimoji="0" lang="en-CA" altLang="en-US" sz="2400" b="0" i="1" u="none" strike="noStrike" kern="1200" cap="none" spc="0" normalizeH="0" baseline="0" noProof="0" dirty="0">
                <a:ln>
                  <a:noFill/>
                </a:ln>
                <a:solidFill>
                  <a:prstClr val="black"/>
                </a:solidFill>
                <a:effectLst/>
                <a:uLnTx/>
                <a:uFillTx/>
                <a:latin typeface="Gill Sans MT"/>
                <a:ea typeface="+mn-ea"/>
                <a:cs typeface="+mn-cs"/>
              </a:rPr>
              <a:t>Establishing the employment status of the graduates; and</a:t>
            </a:r>
            <a:endParaRPr kumimoji="0" lang="en-US" altLang="en-US" sz="2400" b="0" i="1" u="none" strike="noStrike" kern="1200" cap="none" spc="0" normalizeH="0" baseline="0" noProof="0" dirty="0">
              <a:ln>
                <a:noFill/>
              </a:ln>
              <a:solidFill>
                <a:prstClr val="black"/>
              </a:solidFill>
              <a:effectLst/>
              <a:uLnTx/>
              <a:uFillTx/>
              <a:latin typeface="Gill Sans MT"/>
              <a:ea typeface="+mn-ea"/>
              <a:cs typeface="+mn-cs"/>
            </a:endParaRPr>
          </a:p>
          <a:p>
            <a:pPr marL="640080" marR="0" lvl="1" indent="-237744" algn="l" defTabSz="914400" rtl="0" eaLnBrk="1" fontAlgn="auto" latinLnBrk="0" hangingPunct="1">
              <a:lnSpc>
                <a:spcPct val="100000"/>
              </a:lnSpc>
              <a:spcBef>
                <a:spcPts val="550"/>
              </a:spcBef>
              <a:spcAft>
                <a:spcPts val="0"/>
              </a:spcAft>
              <a:buClr>
                <a:srgbClr val="3891A7"/>
              </a:buClr>
              <a:buSzTx/>
              <a:buFont typeface="Verdana"/>
              <a:buChar char="◦"/>
              <a:tabLst/>
              <a:defRPr/>
            </a:pPr>
            <a:r>
              <a:rPr kumimoji="0" lang="en-CA" altLang="en-US" sz="2400" b="0" i="1" u="none" strike="noStrike" kern="1200" cap="none" spc="0" normalizeH="0" baseline="0" noProof="0" dirty="0">
                <a:ln>
                  <a:noFill/>
                </a:ln>
                <a:solidFill>
                  <a:prstClr val="black"/>
                </a:solidFill>
                <a:effectLst/>
                <a:uLnTx/>
                <a:uFillTx/>
                <a:latin typeface="Gill Sans MT"/>
                <a:ea typeface="+mn-ea"/>
                <a:cs typeface="+mn-cs"/>
              </a:rPr>
              <a:t>Establishing employer satisfaction with those graduates who are wage employed.</a:t>
            </a:r>
            <a:endParaRPr kumimoji="0" lang="en-US" altLang="en-US" sz="2400" b="0" i="1" u="none" strike="noStrike" kern="1200" cap="none" spc="0" normalizeH="0" baseline="0" noProof="0" dirty="0">
              <a:ln>
                <a:noFill/>
              </a:ln>
              <a:solidFill>
                <a:prstClr val="black"/>
              </a:solidFill>
              <a:effectLst/>
              <a:uLnTx/>
              <a:uFillTx/>
              <a:latin typeface="Gill Sans MT"/>
              <a:ea typeface="+mn-ea"/>
              <a:cs typeface="+mn-cs"/>
            </a:endParaRPr>
          </a:p>
          <a:p>
            <a:pPr>
              <a:defRPr/>
            </a:pPr>
            <a:r>
              <a:rPr lang="en-CA" sz="1800" dirty="0">
                <a:latin typeface="Tahoma" panose="020B0604030504040204" pitchFamily="34" charset="0"/>
                <a:ea typeface="Tahoma" panose="020B0604030504040204" pitchFamily="34" charset="0"/>
                <a:cs typeface="Tahoma" panose="020B0604030504040204" pitchFamily="34" charset="0"/>
              </a:rPr>
              <a:t>?</a:t>
            </a:r>
            <a:endParaRPr lang="en-US" sz="1800" dirty="0">
              <a:latin typeface="Tahoma" panose="020B0604030504040204" pitchFamily="34" charset="0"/>
              <a:ea typeface="Tahoma" panose="020B0604030504040204" pitchFamily="34" charset="0"/>
              <a:cs typeface="Tahoma" panose="020B0604030504040204" pitchFamily="34" charset="0"/>
            </a:endParaRPr>
          </a:p>
        </p:txBody>
      </p:sp>
      <p:pic>
        <p:nvPicPr>
          <p:cNvPr id="20" name="Google Shape;241;p35">
            <a:extLst>
              <a:ext uri="{FF2B5EF4-FFF2-40B4-BE49-F238E27FC236}">
                <a16:creationId xmlns:a16="http://schemas.microsoft.com/office/drawing/2014/main" id="{B9A03282-BB5E-49D0-8354-E0CD47847F10}"/>
              </a:ext>
            </a:extLst>
          </p:cNvPr>
          <p:cNvPicPr preferRelativeResize="0"/>
          <p:nvPr/>
        </p:nvPicPr>
        <p:blipFill rotWithShape="1">
          <a:blip r:embed="rId3">
            <a:alphaModFix/>
          </a:blip>
          <a:srcRect t="60114" r="29814"/>
          <a:stretch/>
        </p:blipFill>
        <p:spPr>
          <a:xfrm rot="10800000">
            <a:off x="-503589" y="3645525"/>
            <a:ext cx="3952724" cy="1497975"/>
          </a:xfrm>
          <a:prstGeom prst="rect">
            <a:avLst/>
          </a:prstGeom>
          <a:noFill/>
          <a:ln>
            <a:noFill/>
          </a:ln>
        </p:spPr>
      </p:pic>
    </p:spTree>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lt1"/>
            </a:gs>
            <a:gs pos="100000">
              <a:srgbClr val="CCCCCC"/>
            </a:gs>
          </a:gsLst>
          <a:lin ang="2698631" scaled="0"/>
        </a:gradFill>
        <a:effectLst/>
      </p:bgPr>
    </p:bg>
    <p:spTree>
      <p:nvGrpSpPr>
        <p:cNvPr id="1" name="Shape 240"/>
        <p:cNvGrpSpPr/>
        <p:nvPr/>
      </p:nvGrpSpPr>
      <p:grpSpPr>
        <a:xfrm>
          <a:off x="0" y="0"/>
          <a:ext cx="0" cy="0"/>
          <a:chOff x="0" y="0"/>
          <a:chExt cx="0" cy="0"/>
        </a:xfrm>
      </p:grpSpPr>
      <p:pic>
        <p:nvPicPr>
          <p:cNvPr id="241" name="Google Shape;241;p35"/>
          <p:cNvPicPr preferRelativeResize="0"/>
          <p:nvPr/>
        </p:nvPicPr>
        <p:blipFill rotWithShape="1">
          <a:blip r:embed="rId3">
            <a:alphaModFix/>
          </a:blip>
          <a:srcRect t="60114" r="29814"/>
          <a:stretch/>
        </p:blipFill>
        <p:spPr>
          <a:xfrm>
            <a:off x="5788583" y="-72493"/>
            <a:ext cx="3952724" cy="1497975"/>
          </a:xfrm>
          <a:prstGeom prst="rect">
            <a:avLst/>
          </a:prstGeom>
          <a:noFill/>
          <a:ln>
            <a:noFill/>
          </a:ln>
        </p:spPr>
      </p:pic>
      <p:sp>
        <p:nvSpPr>
          <p:cNvPr id="242" name="Google Shape;242;p35"/>
          <p:cNvSpPr txBox="1">
            <a:spLocks noGrp="1"/>
          </p:cNvSpPr>
          <p:nvPr>
            <p:ph type="title"/>
          </p:nvPr>
        </p:nvSpPr>
        <p:spPr>
          <a:xfrm>
            <a:off x="720000" y="0"/>
            <a:ext cx="7704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en-US" sz="3200" dirty="0">
                <a:solidFill>
                  <a:srgbClr val="0070C0"/>
                </a:solidFill>
              </a:rPr>
              <a:t>Research Questions </a:t>
            </a:r>
            <a:endParaRPr dirty="0"/>
          </a:p>
        </p:txBody>
      </p:sp>
      <p:sp>
        <p:nvSpPr>
          <p:cNvPr id="19" name="Content Placeholder 2">
            <a:extLst>
              <a:ext uri="{FF2B5EF4-FFF2-40B4-BE49-F238E27FC236}">
                <a16:creationId xmlns:a16="http://schemas.microsoft.com/office/drawing/2014/main" id="{0F110F67-A835-4176-8709-A5C1B902FCFE}"/>
              </a:ext>
            </a:extLst>
          </p:cNvPr>
          <p:cNvSpPr txBox="1">
            <a:spLocks/>
          </p:cNvSpPr>
          <p:nvPr/>
        </p:nvSpPr>
        <p:spPr>
          <a:xfrm>
            <a:off x="577517" y="1024128"/>
            <a:ext cx="8566483" cy="411937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r>
              <a:rPr lang="en-CA" sz="2000" b="1" dirty="0">
                <a:latin typeface="Tahoma" panose="020B0604030504040204" pitchFamily="34" charset="0"/>
                <a:ea typeface="Tahoma" panose="020B0604030504040204" pitchFamily="34" charset="0"/>
                <a:cs typeface="Tahoma" panose="020B0604030504040204" pitchFamily="34" charset="0"/>
              </a:rPr>
              <a:t>The studies sought to answer the following research questions:</a:t>
            </a:r>
          </a:p>
          <a:p>
            <a:pPr>
              <a:defRPr/>
            </a:pPr>
            <a:endParaRPr lang="en-US" sz="2000" b="1" dirty="0">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defRPr/>
            </a:pPr>
            <a:r>
              <a:rPr lang="en-CA" sz="2000" dirty="0">
                <a:latin typeface="Tahoma" panose="020B0604030504040204" pitchFamily="34" charset="0"/>
                <a:ea typeface="Tahoma" panose="020B0604030504040204" pitchFamily="34" charset="0"/>
                <a:cs typeface="Tahoma" panose="020B0604030504040204" pitchFamily="34" charset="0"/>
              </a:rPr>
              <a:t>Were the training conditions and provisions satisfying to graduates?</a:t>
            </a:r>
            <a:endParaRPr lang="en-US" sz="2000" dirty="0">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defRPr/>
            </a:pPr>
            <a:r>
              <a:rPr lang="en-CA" sz="2000" dirty="0">
                <a:latin typeface="Tahoma" panose="020B0604030504040204" pitchFamily="34" charset="0"/>
                <a:ea typeface="Tahoma" panose="020B0604030504040204" pitchFamily="34" charset="0"/>
                <a:cs typeface="Tahoma" panose="020B0604030504040204" pitchFamily="34" charset="0"/>
              </a:rPr>
              <a:t>To what extent were graduates satisfied with content and application of competences?</a:t>
            </a:r>
            <a:endParaRPr lang="en-US" sz="2000" dirty="0">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defRPr/>
            </a:pPr>
            <a:r>
              <a:rPr lang="en-CA" sz="2000" dirty="0">
                <a:latin typeface="Tahoma" panose="020B0604030504040204" pitchFamily="34" charset="0"/>
                <a:ea typeface="Tahoma" panose="020B0604030504040204" pitchFamily="34" charset="0"/>
                <a:cs typeface="Tahoma" panose="020B0604030504040204" pitchFamily="34" charset="0"/>
              </a:rPr>
              <a:t>What happened to graduates during the transition period from training to work?</a:t>
            </a:r>
            <a:endParaRPr lang="en-US" sz="2000" dirty="0">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defRPr/>
            </a:pPr>
            <a:r>
              <a:rPr lang="en-CA" sz="2000" dirty="0">
                <a:latin typeface="Tahoma" panose="020B0604030504040204" pitchFamily="34" charset="0"/>
                <a:ea typeface="Tahoma" panose="020B0604030504040204" pitchFamily="34" charset="0"/>
                <a:cs typeface="Tahoma" panose="020B0604030504040204" pitchFamily="34" charset="0"/>
              </a:rPr>
              <a:t>What is the employment status of the graduates? and</a:t>
            </a:r>
            <a:endParaRPr lang="en-US" sz="2000" dirty="0">
              <a:latin typeface="Tahoma" panose="020B0604030504040204" pitchFamily="34" charset="0"/>
              <a:ea typeface="Tahoma" panose="020B0604030504040204" pitchFamily="34" charset="0"/>
              <a:cs typeface="Tahoma" panose="020B0604030504040204" pitchFamily="34" charset="0"/>
            </a:endParaRPr>
          </a:p>
          <a:p>
            <a:pPr marL="342900" indent="-342900">
              <a:buFont typeface="Arial" panose="020B0604020202020204" pitchFamily="34" charset="0"/>
              <a:buChar char="•"/>
              <a:defRPr/>
            </a:pPr>
            <a:r>
              <a:rPr lang="en-CA" sz="2000" dirty="0">
                <a:latin typeface="Tahoma" panose="020B0604030504040204" pitchFamily="34" charset="0"/>
                <a:ea typeface="Tahoma" panose="020B0604030504040204" pitchFamily="34" charset="0"/>
                <a:cs typeface="Tahoma" panose="020B0604030504040204" pitchFamily="34" charset="0"/>
              </a:rPr>
              <a:t>To what extent are employers satisfied with TEVET graduates</a:t>
            </a:r>
            <a:r>
              <a:rPr lang="en-CA" sz="1800" dirty="0">
                <a:latin typeface="Tahoma" panose="020B0604030504040204" pitchFamily="34" charset="0"/>
                <a:ea typeface="Tahoma" panose="020B0604030504040204" pitchFamily="34" charset="0"/>
                <a:cs typeface="Tahoma" panose="020B0604030504040204" pitchFamily="34" charset="0"/>
              </a:rPr>
              <a:t>?</a:t>
            </a:r>
          </a:p>
          <a:p>
            <a:pPr marL="342900" indent="-342900">
              <a:buFont typeface="Arial" panose="020B0604020202020204" pitchFamily="34" charset="0"/>
              <a:buChar char="•"/>
              <a:defRPr/>
            </a:pPr>
            <a:endParaRPr lang="en-CA" sz="1800" dirty="0">
              <a:latin typeface="Tahoma" panose="020B0604030504040204" pitchFamily="34" charset="0"/>
              <a:ea typeface="Tahoma" panose="020B0604030504040204" pitchFamily="34" charset="0"/>
              <a:cs typeface="Tahoma" panose="020B0604030504040204" pitchFamily="34" charset="0"/>
            </a:endParaRPr>
          </a:p>
          <a:p>
            <a:pPr>
              <a:defRPr/>
            </a:pPr>
            <a:r>
              <a:rPr lang="en-CA" sz="1800" dirty="0">
                <a:solidFill>
                  <a:srgbClr val="FF0000"/>
                </a:solidFill>
                <a:latin typeface="Tahoma" panose="020B0604030504040204" pitchFamily="34" charset="0"/>
                <a:ea typeface="Tahoma" panose="020B0604030504040204" pitchFamily="34" charset="0"/>
                <a:cs typeface="Tahoma" panose="020B0604030504040204" pitchFamily="34" charset="0"/>
              </a:rPr>
              <a:t>NB. For the purposes of this conference , this paper will dwell more on the trends  in the employment status of the graduates </a:t>
            </a:r>
            <a:endParaRPr lang="en-US" sz="1800"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65072200"/>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lt1"/>
            </a:gs>
            <a:gs pos="100000">
              <a:srgbClr val="CCCCCC"/>
            </a:gs>
          </a:gsLst>
          <a:lin ang="2698631" scaled="0"/>
        </a:gradFill>
        <a:effectLst/>
      </p:bgPr>
    </p:bg>
    <p:spTree>
      <p:nvGrpSpPr>
        <p:cNvPr id="1" name="Shape 396"/>
        <p:cNvGrpSpPr/>
        <p:nvPr/>
      </p:nvGrpSpPr>
      <p:grpSpPr>
        <a:xfrm>
          <a:off x="0" y="0"/>
          <a:ext cx="0" cy="0"/>
          <a:chOff x="0" y="0"/>
          <a:chExt cx="0" cy="0"/>
        </a:xfrm>
      </p:grpSpPr>
      <p:pic>
        <p:nvPicPr>
          <p:cNvPr id="397" name="Google Shape;397;p40"/>
          <p:cNvPicPr preferRelativeResize="0"/>
          <p:nvPr/>
        </p:nvPicPr>
        <p:blipFill rotWithShape="1">
          <a:blip r:embed="rId3">
            <a:alphaModFix/>
          </a:blip>
          <a:srcRect l="8376" r="58369" b="46222"/>
          <a:stretch/>
        </p:blipFill>
        <p:spPr>
          <a:xfrm rot="-5399995">
            <a:off x="6583629" y="-1292300"/>
            <a:ext cx="1267969" cy="3852571"/>
          </a:xfrm>
          <a:prstGeom prst="rect">
            <a:avLst/>
          </a:prstGeom>
          <a:noFill/>
          <a:ln>
            <a:noFill/>
          </a:ln>
        </p:spPr>
      </p:pic>
      <p:sp>
        <p:nvSpPr>
          <p:cNvPr id="73" name="Google Shape;242;p35">
            <a:extLst>
              <a:ext uri="{FF2B5EF4-FFF2-40B4-BE49-F238E27FC236}">
                <a16:creationId xmlns:a16="http://schemas.microsoft.com/office/drawing/2014/main" id="{0F71E381-2ACA-49E4-8A79-D73FCBCB367A}"/>
              </a:ext>
            </a:extLst>
          </p:cNvPr>
          <p:cNvSpPr txBox="1">
            <a:spLocks/>
          </p:cNvSpPr>
          <p:nvPr/>
        </p:nvSpPr>
        <p:spPr>
          <a:xfrm>
            <a:off x="720000" y="-12192"/>
            <a:ext cx="77040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600"/>
              <a:buFont typeface="Audiowide"/>
              <a:buNone/>
              <a:defRPr sz="5000" b="1" i="0" u="none" strike="noStrike" cap="none">
                <a:solidFill>
                  <a:schemeClr val="dk1"/>
                </a:solidFill>
                <a:latin typeface="Audiowide"/>
                <a:ea typeface="Audiowide"/>
                <a:cs typeface="Audiowide"/>
                <a:sym typeface="Audiowide"/>
              </a:defRPr>
            </a:lvl1pPr>
            <a:lvl2pPr marR="0" lvl="1"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9pPr>
          </a:lstStyle>
          <a:p>
            <a:r>
              <a:rPr lang="en-US" altLang="en-US" sz="3200" b="1" dirty="0">
                <a:solidFill>
                  <a:srgbClr val="0070C0"/>
                </a:solidFill>
              </a:rPr>
              <a:t>Methodology</a:t>
            </a:r>
            <a:endParaRPr lang="en-US" dirty="0"/>
          </a:p>
        </p:txBody>
      </p:sp>
      <p:sp>
        <p:nvSpPr>
          <p:cNvPr id="74" name="Content Placeholder 2">
            <a:extLst>
              <a:ext uri="{FF2B5EF4-FFF2-40B4-BE49-F238E27FC236}">
                <a16:creationId xmlns:a16="http://schemas.microsoft.com/office/drawing/2014/main" id="{6EDAB38B-A92D-46EF-A0B5-300B851DE66D}"/>
              </a:ext>
            </a:extLst>
          </p:cNvPr>
          <p:cNvSpPr txBox="1">
            <a:spLocks/>
          </p:cNvSpPr>
          <p:nvPr/>
        </p:nvSpPr>
        <p:spPr>
          <a:xfrm>
            <a:off x="133965" y="704851"/>
            <a:ext cx="8587920" cy="3733798"/>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ubik"/>
              <a:buNone/>
              <a:defRPr sz="1800" b="0" i="0" u="none" strike="noStrike" cap="none">
                <a:solidFill>
                  <a:schemeClr val="dk1"/>
                </a:solidFill>
                <a:latin typeface="Rubik"/>
                <a:ea typeface="Rubik"/>
                <a:cs typeface="Rubik"/>
                <a:sym typeface="Rubik"/>
              </a:defRPr>
            </a:lvl1pPr>
            <a:lvl2pPr marL="914400" marR="0" lvl="1" indent="-317500" algn="l"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2pPr>
            <a:lvl3pPr marL="1371600" marR="0" lvl="2" indent="-317500" algn="l"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3pPr>
            <a:lvl4pPr marL="1828800" marR="0" lvl="3" indent="-317500" algn="l"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4pPr>
            <a:lvl5pPr marL="2286000" marR="0" lvl="4" indent="-317500" algn="l"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5pPr>
            <a:lvl6pPr marL="2743200" marR="0" lvl="5" indent="-317500" algn="l"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6pPr>
            <a:lvl7pPr marL="3200400" marR="0" lvl="6" indent="-317500" algn="l"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7pPr>
            <a:lvl8pPr marL="3657600" marR="0" lvl="7" indent="-317500" algn="l"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8pPr>
            <a:lvl9pPr marL="4114800" marR="0" lvl="8" indent="-317500" algn="l" rtl="0">
              <a:lnSpc>
                <a:spcPct val="115000"/>
              </a:lnSpc>
              <a:spcBef>
                <a:spcPts val="0"/>
              </a:spcBef>
              <a:spcAft>
                <a:spcPts val="0"/>
              </a:spcAft>
              <a:buClr>
                <a:schemeClr val="dk1"/>
              </a:buClr>
              <a:buSzPts val="1400"/>
              <a:buFont typeface="Rubik"/>
              <a:buNone/>
              <a:defRPr sz="1400" b="0" i="0" u="none" strike="noStrike" cap="none">
                <a:solidFill>
                  <a:schemeClr val="dk1"/>
                </a:solidFill>
                <a:latin typeface="Rubik"/>
                <a:ea typeface="Rubik"/>
                <a:cs typeface="Rubik"/>
                <a:sym typeface="Rubik"/>
              </a:defRPr>
            </a:lvl9pPr>
          </a:lstStyle>
          <a:p>
            <a:pPr marL="0" indent="0" algn="just"/>
            <a:r>
              <a:rPr lang="en-US" altLang="en-US" sz="2000" dirty="0"/>
              <a:t>The study comprised of two sub-studies: </a:t>
            </a:r>
            <a:r>
              <a:rPr lang="en-US" altLang="en-US" sz="2000" b="1" i="1" dirty="0"/>
              <a:t>Formal TEVET graduate Tracer study </a:t>
            </a:r>
            <a:r>
              <a:rPr lang="en-US" altLang="en-US" sz="2000" dirty="0"/>
              <a:t>and</a:t>
            </a:r>
            <a:r>
              <a:rPr lang="en-US" altLang="en-US" sz="2000" b="1" i="1" dirty="0"/>
              <a:t> Employer Satisfaction Survey</a:t>
            </a:r>
            <a:r>
              <a:rPr lang="en-US" altLang="en-US" sz="2000" dirty="0"/>
              <a:t>. </a:t>
            </a:r>
          </a:p>
          <a:p>
            <a:pPr marL="0" indent="0" algn="just"/>
            <a:r>
              <a:rPr lang="en-US" altLang="en-US" sz="2000" dirty="0"/>
              <a:t>An online questionnaire using Kobo collect  was used, where the graduates and employers were tracked and interviewed face to face, and the interviewer would complete the e-questionnaire on behalf of the respondent, was adopted.  Some graduates were interviewed using telephone calls.  In certain cases, a paper question was used and then transferred onto the e-questionnaire,</a:t>
            </a:r>
          </a:p>
          <a:p>
            <a:pPr marL="0" indent="0" algn="just"/>
            <a:endParaRPr lang="en-US" altLang="en-US" sz="2000" dirty="0"/>
          </a:p>
        </p:txBody>
      </p:sp>
    </p:spTree>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D9D9D9"/>
            </a:gs>
            <a:gs pos="100000">
              <a:schemeClr val="lt1"/>
            </a:gs>
          </a:gsLst>
          <a:lin ang="2698631" scaled="0"/>
        </a:gradFill>
        <a:effectLst/>
      </p:bgPr>
    </p:bg>
    <p:spTree>
      <p:nvGrpSpPr>
        <p:cNvPr id="1" name="Shape 217"/>
        <p:cNvGrpSpPr/>
        <p:nvPr/>
      </p:nvGrpSpPr>
      <p:grpSpPr>
        <a:xfrm>
          <a:off x="0" y="0"/>
          <a:ext cx="0" cy="0"/>
          <a:chOff x="0" y="0"/>
          <a:chExt cx="0" cy="0"/>
        </a:xfrm>
      </p:grpSpPr>
      <p:pic>
        <p:nvPicPr>
          <p:cNvPr id="218" name="Google Shape;218;p34"/>
          <p:cNvPicPr preferRelativeResize="0"/>
          <p:nvPr/>
        </p:nvPicPr>
        <p:blipFill>
          <a:blip r:embed="rId3">
            <a:alphaModFix/>
          </a:blip>
          <a:stretch>
            <a:fillRect/>
          </a:stretch>
        </p:blipFill>
        <p:spPr>
          <a:xfrm rot="-5400000">
            <a:off x="5974456" y="-2436673"/>
            <a:ext cx="3430072" cy="5143500"/>
          </a:xfrm>
          <a:prstGeom prst="rect">
            <a:avLst/>
          </a:prstGeom>
          <a:noFill/>
          <a:ln>
            <a:noFill/>
          </a:ln>
        </p:spPr>
      </p:pic>
      <p:pic>
        <p:nvPicPr>
          <p:cNvPr id="219" name="Google Shape;219;p34"/>
          <p:cNvPicPr preferRelativeResize="0"/>
          <p:nvPr/>
        </p:nvPicPr>
        <p:blipFill>
          <a:blip r:embed="rId4">
            <a:alphaModFix/>
          </a:blip>
          <a:stretch>
            <a:fillRect/>
          </a:stretch>
        </p:blipFill>
        <p:spPr>
          <a:xfrm rot="13931595" flipH="1">
            <a:off x="347901" y="3513800"/>
            <a:ext cx="3169700" cy="4393651"/>
          </a:xfrm>
          <a:prstGeom prst="rect">
            <a:avLst/>
          </a:prstGeom>
          <a:noFill/>
          <a:ln>
            <a:noFill/>
          </a:ln>
        </p:spPr>
      </p:pic>
      <p:cxnSp>
        <p:nvCxnSpPr>
          <p:cNvPr id="220" name="Google Shape;220;p34"/>
          <p:cNvCxnSpPr>
            <a:cxnSpLocks/>
          </p:cNvCxnSpPr>
          <p:nvPr/>
        </p:nvCxnSpPr>
        <p:spPr>
          <a:xfrm rot="10800000" flipV="1">
            <a:off x="2168162" y="2779781"/>
            <a:ext cx="301790" cy="887636"/>
          </a:xfrm>
          <a:prstGeom prst="bentConnector3">
            <a:avLst>
              <a:gd name="adj1" fmla="val 187977"/>
            </a:avLst>
          </a:prstGeom>
          <a:noFill/>
          <a:ln w="9525" cap="flat" cmpd="sng">
            <a:solidFill>
              <a:schemeClr val="dk2"/>
            </a:solidFill>
            <a:prstDash val="solid"/>
            <a:round/>
            <a:headEnd type="none" w="med" len="med"/>
            <a:tailEnd type="none" w="med" len="med"/>
          </a:ln>
        </p:spPr>
      </p:cxnSp>
      <p:cxnSp>
        <p:nvCxnSpPr>
          <p:cNvPr id="223" name="Google Shape;223;p34"/>
          <p:cNvCxnSpPr>
            <a:cxnSpLocks/>
          </p:cNvCxnSpPr>
          <p:nvPr/>
        </p:nvCxnSpPr>
        <p:spPr>
          <a:xfrm rot="10800000" flipH="1" flipV="1">
            <a:off x="5389409" y="2534118"/>
            <a:ext cx="144186" cy="1094162"/>
          </a:xfrm>
          <a:prstGeom prst="bentConnector3">
            <a:avLst>
              <a:gd name="adj1" fmla="val -393447"/>
            </a:avLst>
          </a:prstGeom>
          <a:noFill/>
          <a:ln w="9525" cap="flat" cmpd="sng">
            <a:solidFill>
              <a:schemeClr val="dk2"/>
            </a:solidFill>
            <a:prstDash val="solid"/>
            <a:round/>
            <a:headEnd type="none" w="med" len="med"/>
            <a:tailEnd type="none" w="med" len="med"/>
          </a:ln>
        </p:spPr>
      </p:cxnSp>
      <p:sp>
        <p:nvSpPr>
          <p:cNvPr id="226" name="Google Shape;226;p34"/>
          <p:cNvSpPr/>
          <p:nvPr/>
        </p:nvSpPr>
        <p:spPr>
          <a:xfrm>
            <a:off x="672" y="2427325"/>
            <a:ext cx="1530900" cy="804600"/>
          </a:xfrm>
          <a:prstGeom prst="chevron">
            <a:avLst>
              <a:gd name="adj" fmla="val 42095"/>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34"/>
          <p:cNvSpPr/>
          <p:nvPr/>
        </p:nvSpPr>
        <p:spPr>
          <a:xfrm>
            <a:off x="1494665" y="2428442"/>
            <a:ext cx="1530900" cy="804600"/>
          </a:xfrm>
          <a:prstGeom prst="chevron">
            <a:avLst>
              <a:gd name="adj" fmla="val 42095"/>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4"/>
          <p:cNvSpPr/>
          <p:nvPr/>
        </p:nvSpPr>
        <p:spPr>
          <a:xfrm>
            <a:off x="2990375" y="2427325"/>
            <a:ext cx="1530900" cy="804600"/>
          </a:xfrm>
          <a:prstGeom prst="chevron">
            <a:avLst>
              <a:gd name="adj" fmla="val 42095"/>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34"/>
          <p:cNvSpPr/>
          <p:nvPr/>
        </p:nvSpPr>
        <p:spPr>
          <a:xfrm>
            <a:off x="4484368" y="2427325"/>
            <a:ext cx="2184656" cy="804600"/>
          </a:xfrm>
          <a:prstGeom prst="chevron">
            <a:avLst>
              <a:gd name="adj" fmla="val 42095"/>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34"/>
          <p:cNvSpPr txBox="1"/>
          <p:nvPr/>
        </p:nvSpPr>
        <p:spPr>
          <a:xfrm>
            <a:off x="174865" y="1421367"/>
            <a:ext cx="1862993"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Rubik"/>
                <a:ea typeface="Rubik"/>
                <a:cs typeface="Rubik"/>
                <a:sym typeface="Rubik"/>
              </a:rPr>
              <a:t>DATA WAS CAPTURED INTO EXCEL</a:t>
            </a:r>
            <a:endParaRPr sz="1200" dirty="0">
              <a:solidFill>
                <a:schemeClr val="dk1"/>
              </a:solidFill>
              <a:latin typeface="Rubik"/>
              <a:ea typeface="Rubik"/>
              <a:cs typeface="Rubik"/>
              <a:sym typeface="Rubik"/>
            </a:endParaRPr>
          </a:p>
        </p:txBody>
      </p:sp>
      <p:sp>
        <p:nvSpPr>
          <p:cNvPr id="222" name="Google Shape;222;p34"/>
          <p:cNvSpPr txBox="1"/>
          <p:nvPr/>
        </p:nvSpPr>
        <p:spPr>
          <a:xfrm>
            <a:off x="1572059" y="3628281"/>
            <a:ext cx="1493993" cy="64391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US" sz="1200" dirty="0">
                <a:solidFill>
                  <a:schemeClr val="dk1"/>
                </a:solidFill>
                <a:latin typeface="Rubik"/>
                <a:ea typeface="Rubik"/>
                <a:cs typeface="Rubik"/>
                <a:sym typeface="Rubik"/>
              </a:rPr>
              <a:t>EXCEL FOR TABLES AND ILLUSTRATIONS</a:t>
            </a:r>
          </a:p>
        </p:txBody>
      </p:sp>
      <p:sp>
        <p:nvSpPr>
          <p:cNvPr id="225" name="Google Shape;225;p34"/>
          <p:cNvSpPr txBox="1"/>
          <p:nvPr/>
        </p:nvSpPr>
        <p:spPr>
          <a:xfrm>
            <a:off x="4572000" y="3667418"/>
            <a:ext cx="1804416" cy="709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200" dirty="0">
                <a:solidFill>
                  <a:schemeClr val="dk1"/>
                </a:solidFill>
                <a:latin typeface="Rubik"/>
                <a:ea typeface="Rubik"/>
                <a:cs typeface="Rubik"/>
                <a:sym typeface="Rubik"/>
              </a:rPr>
              <a:t>DESCRIPTIVE ANALYSIS </a:t>
            </a:r>
          </a:p>
        </p:txBody>
      </p:sp>
      <p:sp>
        <p:nvSpPr>
          <p:cNvPr id="230" name="Google Shape;230;p34"/>
          <p:cNvSpPr txBox="1"/>
          <p:nvPr/>
        </p:nvSpPr>
        <p:spPr>
          <a:xfrm>
            <a:off x="2764261" y="1017725"/>
            <a:ext cx="1705972" cy="1117551"/>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US" sz="1200" dirty="0">
                <a:solidFill>
                  <a:schemeClr val="dk1"/>
                </a:solidFill>
                <a:latin typeface="Rubik"/>
                <a:ea typeface="Rubik"/>
                <a:cs typeface="Rubik"/>
                <a:sym typeface="Rubik"/>
              </a:rPr>
              <a:t>ANALYSIS AND CLEANING WAS DONE USING  STATISTICAL PACKAGE FOR SOCIAL SCIENCES (SPSS) VERSION 25 </a:t>
            </a:r>
          </a:p>
        </p:txBody>
      </p:sp>
      <p:sp>
        <p:nvSpPr>
          <p:cNvPr id="231" name="Google Shape;231;p34"/>
          <p:cNvSpPr txBox="1"/>
          <p:nvPr/>
        </p:nvSpPr>
        <p:spPr>
          <a:xfrm>
            <a:off x="231709" y="2722531"/>
            <a:ext cx="1188600" cy="379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None/>
            </a:pPr>
            <a:r>
              <a:rPr lang="en" sz="2400" b="1" dirty="0">
                <a:solidFill>
                  <a:schemeClr val="lt1"/>
                </a:solidFill>
                <a:latin typeface="Audiowide"/>
                <a:ea typeface="Audiowide"/>
                <a:cs typeface="Audiowide"/>
                <a:sym typeface="Audiowide"/>
              </a:rPr>
              <a:t>DATA</a:t>
            </a:r>
            <a:endParaRPr sz="2400" b="1" dirty="0">
              <a:solidFill>
                <a:schemeClr val="lt1"/>
              </a:solidFill>
              <a:latin typeface="Audiowide"/>
              <a:ea typeface="Audiowide"/>
              <a:cs typeface="Audiowide"/>
              <a:sym typeface="Audiowide"/>
            </a:endParaRPr>
          </a:p>
        </p:txBody>
      </p:sp>
      <p:sp>
        <p:nvSpPr>
          <p:cNvPr id="232" name="Google Shape;232;p34"/>
          <p:cNvSpPr txBox="1"/>
          <p:nvPr/>
        </p:nvSpPr>
        <p:spPr>
          <a:xfrm>
            <a:off x="1728497" y="2722531"/>
            <a:ext cx="1344353" cy="379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None/>
            </a:pPr>
            <a:r>
              <a:rPr lang="en" sz="2400" b="1" dirty="0">
                <a:solidFill>
                  <a:schemeClr val="lt1"/>
                </a:solidFill>
                <a:latin typeface="Audiowide"/>
                <a:ea typeface="Audiowide"/>
                <a:cs typeface="Audiowide"/>
                <a:sym typeface="Audiowide"/>
              </a:rPr>
              <a:t>EXCEL</a:t>
            </a:r>
            <a:endParaRPr sz="2400" b="1" dirty="0">
              <a:solidFill>
                <a:schemeClr val="lt1"/>
              </a:solidFill>
              <a:latin typeface="Audiowide"/>
              <a:ea typeface="Audiowide"/>
              <a:cs typeface="Audiowide"/>
              <a:sym typeface="Audiowide"/>
            </a:endParaRPr>
          </a:p>
        </p:txBody>
      </p:sp>
      <p:sp>
        <p:nvSpPr>
          <p:cNvPr id="233" name="Google Shape;233;p34"/>
          <p:cNvSpPr txBox="1"/>
          <p:nvPr/>
        </p:nvSpPr>
        <p:spPr>
          <a:xfrm>
            <a:off x="3281633" y="2724836"/>
            <a:ext cx="1188600" cy="379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None/>
            </a:pPr>
            <a:r>
              <a:rPr lang="en" sz="2400" b="1" dirty="0">
                <a:solidFill>
                  <a:schemeClr val="lt1"/>
                </a:solidFill>
                <a:latin typeface="Audiowide"/>
                <a:ea typeface="Audiowide"/>
                <a:cs typeface="Audiowide"/>
                <a:sym typeface="Audiowide"/>
              </a:rPr>
              <a:t>SPSS</a:t>
            </a:r>
            <a:endParaRPr sz="2400" b="1" dirty="0">
              <a:solidFill>
                <a:schemeClr val="lt1"/>
              </a:solidFill>
              <a:latin typeface="Audiowide"/>
              <a:ea typeface="Audiowide"/>
              <a:cs typeface="Audiowide"/>
              <a:sym typeface="Audiowide"/>
            </a:endParaRPr>
          </a:p>
        </p:txBody>
      </p:sp>
      <p:cxnSp>
        <p:nvCxnSpPr>
          <p:cNvPr id="235" name="Google Shape;235;p34"/>
          <p:cNvCxnSpPr>
            <a:cxnSpLocks/>
          </p:cNvCxnSpPr>
          <p:nvPr/>
        </p:nvCxnSpPr>
        <p:spPr>
          <a:xfrm rot="10800000">
            <a:off x="591768" y="1696715"/>
            <a:ext cx="164503" cy="1053508"/>
          </a:xfrm>
          <a:prstGeom prst="bentConnector3">
            <a:avLst>
              <a:gd name="adj1" fmla="val 85456"/>
            </a:avLst>
          </a:prstGeom>
          <a:noFill/>
          <a:ln w="9525" cap="flat" cmpd="sng">
            <a:solidFill>
              <a:schemeClr val="dk1"/>
            </a:solidFill>
            <a:prstDash val="solid"/>
            <a:round/>
            <a:headEnd type="none" w="med" len="med"/>
            <a:tailEnd type="none" w="med" len="med"/>
          </a:ln>
        </p:spPr>
      </p:cxnSp>
      <p:cxnSp>
        <p:nvCxnSpPr>
          <p:cNvPr id="236" name="Google Shape;236;p34"/>
          <p:cNvCxnSpPr>
            <a:cxnSpLocks/>
            <a:endCxn id="230" idx="1"/>
          </p:cNvCxnSpPr>
          <p:nvPr/>
        </p:nvCxnSpPr>
        <p:spPr>
          <a:xfrm rot="16200000" flipV="1">
            <a:off x="2741773" y="1598989"/>
            <a:ext cx="1054234" cy="1009257"/>
          </a:xfrm>
          <a:prstGeom prst="bentConnector4">
            <a:avLst>
              <a:gd name="adj1" fmla="val 23498"/>
              <a:gd name="adj2" fmla="val 122650"/>
            </a:avLst>
          </a:prstGeom>
          <a:noFill/>
          <a:ln w="9525" cap="flat" cmpd="sng">
            <a:solidFill>
              <a:schemeClr val="dk1"/>
            </a:solidFill>
            <a:prstDash val="solid"/>
            <a:round/>
            <a:headEnd type="none" w="med" len="med"/>
            <a:tailEnd type="none" w="med" len="med"/>
          </a:ln>
        </p:spPr>
      </p:cxnSp>
      <p:sp>
        <p:nvSpPr>
          <p:cNvPr id="45" name="Google Shape;233;p34">
            <a:extLst>
              <a:ext uri="{FF2B5EF4-FFF2-40B4-BE49-F238E27FC236}">
                <a16:creationId xmlns:a16="http://schemas.microsoft.com/office/drawing/2014/main" id="{4F5005A1-6521-4D3C-90A0-C1353F0F568C}"/>
              </a:ext>
            </a:extLst>
          </p:cNvPr>
          <p:cNvSpPr txBox="1"/>
          <p:nvPr/>
        </p:nvSpPr>
        <p:spPr>
          <a:xfrm>
            <a:off x="4685409" y="2694925"/>
            <a:ext cx="2094582" cy="379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None/>
            </a:pPr>
            <a:r>
              <a:rPr lang="en" sz="2400" b="1" dirty="0">
                <a:solidFill>
                  <a:schemeClr val="lt1"/>
                </a:solidFill>
                <a:latin typeface="Audiowide"/>
                <a:ea typeface="Audiowide"/>
                <a:cs typeface="Audiowide"/>
                <a:sym typeface="Audiowide"/>
              </a:rPr>
              <a:t>ANALYSIS</a:t>
            </a:r>
            <a:endParaRPr sz="2400" b="1" dirty="0">
              <a:solidFill>
                <a:schemeClr val="lt1"/>
              </a:solidFill>
              <a:latin typeface="Audiowide"/>
              <a:ea typeface="Audiowide"/>
              <a:cs typeface="Audiowide"/>
              <a:sym typeface="Audiowide"/>
            </a:endParaRPr>
          </a:p>
        </p:txBody>
      </p:sp>
      <p:sp>
        <p:nvSpPr>
          <p:cNvPr id="54" name="Google Shape;227;p34">
            <a:extLst>
              <a:ext uri="{FF2B5EF4-FFF2-40B4-BE49-F238E27FC236}">
                <a16:creationId xmlns:a16="http://schemas.microsoft.com/office/drawing/2014/main" id="{B55848D0-B8DE-4D60-B6FA-3D62DC6F109F}"/>
              </a:ext>
            </a:extLst>
          </p:cNvPr>
          <p:cNvSpPr/>
          <p:nvPr/>
        </p:nvSpPr>
        <p:spPr>
          <a:xfrm>
            <a:off x="6574353" y="2427325"/>
            <a:ext cx="2230279" cy="804600"/>
          </a:xfrm>
          <a:prstGeom prst="chevron">
            <a:avLst>
              <a:gd name="adj" fmla="val 42095"/>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33;p34">
            <a:extLst>
              <a:ext uri="{FF2B5EF4-FFF2-40B4-BE49-F238E27FC236}">
                <a16:creationId xmlns:a16="http://schemas.microsoft.com/office/drawing/2014/main" id="{F767979B-E78C-4254-B0A5-1AFAD9112DC3}"/>
              </a:ext>
            </a:extLst>
          </p:cNvPr>
          <p:cNvSpPr txBox="1"/>
          <p:nvPr/>
        </p:nvSpPr>
        <p:spPr>
          <a:xfrm>
            <a:off x="6858230" y="2571750"/>
            <a:ext cx="2285769" cy="516839"/>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None/>
            </a:pPr>
            <a:r>
              <a:rPr lang="en" sz="2400" b="1" dirty="0">
                <a:solidFill>
                  <a:schemeClr val="lt1"/>
                </a:solidFill>
                <a:latin typeface="Audiowide"/>
                <a:ea typeface="Audiowide"/>
                <a:cs typeface="Audiowide"/>
                <a:sym typeface="Audiowide"/>
              </a:rPr>
              <a:t>REPORTING</a:t>
            </a:r>
            <a:endParaRPr sz="2400" b="1" dirty="0">
              <a:solidFill>
                <a:schemeClr val="lt1"/>
              </a:solidFill>
              <a:latin typeface="Audiowide"/>
              <a:ea typeface="Audiowide"/>
              <a:cs typeface="Audiowide"/>
              <a:sym typeface="Audiowide"/>
            </a:endParaRPr>
          </a:p>
        </p:txBody>
      </p:sp>
      <p:sp>
        <p:nvSpPr>
          <p:cNvPr id="84" name="Google Shape;230;p34">
            <a:extLst>
              <a:ext uri="{FF2B5EF4-FFF2-40B4-BE49-F238E27FC236}">
                <a16:creationId xmlns:a16="http://schemas.microsoft.com/office/drawing/2014/main" id="{167BE31E-FFF8-4AA8-B2E4-E1DB33842675}"/>
              </a:ext>
            </a:extLst>
          </p:cNvPr>
          <p:cNvSpPr txBox="1"/>
          <p:nvPr/>
        </p:nvSpPr>
        <p:spPr>
          <a:xfrm>
            <a:off x="6592094" y="1522194"/>
            <a:ext cx="1960139" cy="641498"/>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US" sz="1200" dirty="0">
                <a:solidFill>
                  <a:schemeClr val="dk1"/>
                </a:solidFill>
                <a:latin typeface="Rubik"/>
                <a:ea typeface="Rubik"/>
                <a:cs typeface="Rubik"/>
                <a:sym typeface="Rubik"/>
              </a:rPr>
              <a:t>REPORTING WRITING AND DISSEMINATION  </a:t>
            </a:r>
          </a:p>
        </p:txBody>
      </p:sp>
      <p:cxnSp>
        <p:nvCxnSpPr>
          <p:cNvPr id="85" name="Google Shape;236;p34">
            <a:extLst>
              <a:ext uri="{FF2B5EF4-FFF2-40B4-BE49-F238E27FC236}">
                <a16:creationId xmlns:a16="http://schemas.microsoft.com/office/drawing/2014/main" id="{53A468CC-315E-4F9E-8D49-5B77D7873A7D}"/>
              </a:ext>
            </a:extLst>
          </p:cNvPr>
          <p:cNvCxnSpPr>
            <a:cxnSpLocks/>
            <a:endCxn id="84" idx="1"/>
          </p:cNvCxnSpPr>
          <p:nvPr/>
        </p:nvCxnSpPr>
        <p:spPr>
          <a:xfrm rot="16200000" flipV="1">
            <a:off x="6450594" y="1984443"/>
            <a:ext cx="1292260" cy="1009260"/>
          </a:xfrm>
          <a:prstGeom prst="bentConnector4">
            <a:avLst>
              <a:gd name="adj1" fmla="val 37590"/>
              <a:gd name="adj2" fmla="val 98490"/>
            </a:avLst>
          </a:prstGeom>
          <a:noFill/>
          <a:ln w="9525" cap="flat" cmpd="sng">
            <a:solidFill>
              <a:schemeClr val="dk1"/>
            </a:solidFill>
            <a:prstDash val="solid"/>
            <a:round/>
            <a:headEnd type="none" w="med" len="med"/>
            <a:tailEnd type="none" w="med" len="med"/>
          </a:ln>
        </p:spPr>
      </p:cxnSp>
      <p:sp>
        <p:nvSpPr>
          <p:cNvPr id="89" name="Google Shape;242;p35">
            <a:extLst>
              <a:ext uri="{FF2B5EF4-FFF2-40B4-BE49-F238E27FC236}">
                <a16:creationId xmlns:a16="http://schemas.microsoft.com/office/drawing/2014/main" id="{9CAABC4E-A4D6-48F8-BF06-707CDE1E67CE}"/>
              </a:ext>
            </a:extLst>
          </p:cNvPr>
          <p:cNvSpPr txBox="1">
            <a:spLocks/>
          </p:cNvSpPr>
          <p:nvPr/>
        </p:nvSpPr>
        <p:spPr>
          <a:xfrm>
            <a:off x="23933" y="-39503"/>
            <a:ext cx="7704000"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600"/>
              <a:buFont typeface="Audiowide"/>
              <a:buNone/>
              <a:defRPr sz="5000" b="1" i="0" u="none" strike="noStrike" cap="none">
                <a:solidFill>
                  <a:schemeClr val="dk1"/>
                </a:solidFill>
                <a:latin typeface="Audiowide"/>
                <a:ea typeface="Audiowide"/>
                <a:cs typeface="Audiowide"/>
                <a:sym typeface="Audiowide"/>
              </a:defRPr>
            </a:lvl1pPr>
            <a:lvl2pPr marR="0" lvl="1"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3600"/>
              <a:buFont typeface="Bebas Neue"/>
              <a:buNone/>
              <a:defRPr sz="3600" b="0" i="0" u="none" strike="noStrike" cap="none">
                <a:solidFill>
                  <a:schemeClr val="dk1"/>
                </a:solidFill>
                <a:latin typeface="Bebas Neue"/>
                <a:ea typeface="Bebas Neue"/>
                <a:cs typeface="Bebas Neue"/>
                <a:sym typeface="Bebas Neue"/>
              </a:defRPr>
            </a:lvl9pPr>
          </a:lstStyle>
          <a:p>
            <a:r>
              <a:rPr lang="en-US" altLang="en-US" sz="3200" b="1" dirty="0">
                <a:solidFill>
                  <a:srgbClr val="0070C0"/>
                </a:solidFill>
              </a:rPr>
              <a:t>Data entry and analysis</a:t>
            </a:r>
            <a:endParaRPr lang="en-US" dirty="0"/>
          </a:p>
        </p:txBody>
      </p:sp>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4CE7B-7DB8-4F35-908E-A66F33A37EE0}"/>
              </a:ext>
            </a:extLst>
          </p:cNvPr>
          <p:cNvSpPr>
            <a:spLocks noGrp="1"/>
          </p:cNvSpPr>
          <p:nvPr>
            <p:ph type="title"/>
          </p:nvPr>
        </p:nvSpPr>
        <p:spPr>
          <a:xfrm>
            <a:off x="1051200" y="2059200"/>
            <a:ext cx="7394400" cy="842400"/>
          </a:xfrm>
        </p:spPr>
        <p:txBody>
          <a:bodyPr/>
          <a:lstStyle/>
          <a:p>
            <a:r>
              <a:rPr lang="en-US" sz="4400" b="0" dirty="0"/>
              <a:t>Discussion of Results and Findings </a:t>
            </a:r>
            <a:endParaRPr lang="en-GB" sz="4400" b="0" dirty="0"/>
          </a:p>
        </p:txBody>
      </p:sp>
    </p:spTree>
    <p:extLst>
      <p:ext uri="{BB962C8B-B14F-4D97-AF65-F5344CB8AC3E}">
        <p14:creationId xmlns:p14="http://schemas.microsoft.com/office/powerpoint/2010/main" val="496832324"/>
      </p:ext>
    </p:extLst>
  </p:cSld>
  <p:clrMapOvr>
    <a:masterClrMapping/>
  </p:clrMapOvr>
</p:sld>
</file>

<file path=ppt/theme/_rels/themeOverride1.xml.rels><?xml version="1.0" encoding="UTF-8" standalone="yes"?>
<Relationships xmlns="http://schemas.openxmlformats.org/package/2006/relationships"><Relationship Id="rId1" Type="http://schemas.openxmlformats.org/officeDocument/2006/relationships/image" Target="../media/image8.jpeg"/></Relationships>
</file>

<file path=ppt/theme/_rels/themeOverride10.xml.rels><?xml version="1.0" encoding="UTF-8" standalone="yes"?>
<Relationships xmlns="http://schemas.openxmlformats.org/package/2006/relationships"><Relationship Id="rId1" Type="http://schemas.openxmlformats.org/officeDocument/2006/relationships/image" Target="../media/image8.jpeg"/></Relationships>
</file>

<file path=ppt/theme/_rels/themeOverride11.xml.rels><?xml version="1.0" encoding="UTF-8" standalone="yes"?>
<Relationships xmlns="http://schemas.openxmlformats.org/package/2006/relationships"><Relationship Id="rId1" Type="http://schemas.openxmlformats.org/officeDocument/2006/relationships/image" Target="../media/image8.jpeg"/></Relationships>
</file>

<file path=ppt/theme/_rels/themeOverride2.xml.rels><?xml version="1.0" encoding="UTF-8" standalone="yes"?>
<Relationships xmlns="http://schemas.openxmlformats.org/package/2006/relationships"><Relationship Id="rId1" Type="http://schemas.openxmlformats.org/officeDocument/2006/relationships/image" Target="../media/image8.jpeg"/></Relationships>
</file>

<file path=ppt/theme/_rels/themeOverride3.xml.rels><?xml version="1.0" encoding="UTF-8" standalone="yes"?>
<Relationships xmlns="http://schemas.openxmlformats.org/package/2006/relationships"><Relationship Id="rId1" Type="http://schemas.openxmlformats.org/officeDocument/2006/relationships/image" Target="../media/image8.jpeg"/></Relationships>
</file>

<file path=ppt/theme/_rels/themeOverride4.xml.rels><?xml version="1.0" encoding="UTF-8" standalone="yes"?>
<Relationships xmlns="http://schemas.openxmlformats.org/package/2006/relationships"><Relationship Id="rId1" Type="http://schemas.openxmlformats.org/officeDocument/2006/relationships/image" Target="../media/image8.jpeg"/></Relationships>
</file>

<file path=ppt/theme/_rels/themeOverride5.xml.rels><?xml version="1.0" encoding="UTF-8" standalone="yes"?>
<Relationships xmlns="http://schemas.openxmlformats.org/package/2006/relationships"><Relationship Id="rId1" Type="http://schemas.openxmlformats.org/officeDocument/2006/relationships/image" Target="../media/image8.jpeg"/></Relationships>
</file>

<file path=ppt/theme/_rels/themeOverride6.xml.rels><?xml version="1.0" encoding="UTF-8" standalone="yes"?>
<Relationships xmlns="http://schemas.openxmlformats.org/package/2006/relationships"><Relationship Id="rId1" Type="http://schemas.openxmlformats.org/officeDocument/2006/relationships/image" Target="../media/image8.jpeg"/></Relationships>
</file>

<file path=ppt/theme/_rels/themeOverride7.xml.rels><?xml version="1.0" encoding="UTF-8" standalone="yes"?>
<Relationships xmlns="http://schemas.openxmlformats.org/package/2006/relationships"><Relationship Id="rId1" Type="http://schemas.openxmlformats.org/officeDocument/2006/relationships/image" Target="../media/image8.jpeg"/></Relationships>
</file>

<file path=ppt/theme/_rels/themeOverride8.xml.rels><?xml version="1.0" encoding="UTF-8" standalone="yes"?>
<Relationships xmlns="http://schemas.openxmlformats.org/package/2006/relationships"><Relationship Id="rId1" Type="http://schemas.openxmlformats.org/officeDocument/2006/relationships/image" Target="../media/image8.jpeg"/></Relationships>
</file>

<file path=ppt/theme/_rels/themeOverride9.xml.rels><?xml version="1.0" encoding="UTF-8" standalone="yes"?>
<Relationships xmlns="http://schemas.openxmlformats.org/package/2006/relationships"><Relationship Id="rId1" Type="http://schemas.openxmlformats.org/officeDocument/2006/relationships/image" Target="../media/image8.jpeg"/></Relationships>
</file>

<file path=ppt/theme/theme1.xml><?xml version="1.0" encoding="utf-8"?>
<a:theme xmlns:a="http://schemas.openxmlformats.org/drawingml/2006/main" name="Big Data Security Company Onboarding by Slidesgo">
  <a:themeElements>
    <a:clrScheme name="Simple Light">
      <a:dk1>
        <a:srgbClr val="021A4C"/>
      </a:dk1>
      <a:lt1>
        <a:srgbClr val="FFFFFF"/>
      </a:lt1>
      <a:dk2>
        <a:srgbClr val="B7252C"/>
      </a:dk2>
      <a:lt2>
        <a:srgbClr val="512CAF"/>
      </a:lt2>
      <a:accent1>
        <a:srgbClr val="EFEFEF"/>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10.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11.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2.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3.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4.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5.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6.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7.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8.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ppt/theme/themeOverride9.xml><?xml version="1.0" encoding="utf-8"?>
<a:themeOverride xmlns:a="http://schemas.openxmlformats.org/drawingml/2006/main">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Override>
</file>

<file path=docProps/app.xml><?xml version="1.0" encoding="utf-8"?>
<Properties xmlns="http://schemas.openxmlformats.org/officeDocument/2006/extended-properties" xmlns:vt="http://schemas.openxmlformats.org/officeDocument/2006/docPropsVTypes">
  <TotalTime>213</TotalTime>
  <Words>1282</Words>
  <Application>Microsoft Office PowerPoint</Application>
  <PresentationFormat>On-screen Show (16:9)</PresentationFormat>
  <Paragraphs>125</Paragraphs>
  <Slides>27</Slides>
  <Notes>18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Gill Sans MT</vt:lpstr>
      <vt:lpstr>Open Sans</vt:lpstr>
      <vt:lpstr>Bebas Neue</vt:lpstr>
      <vt:lpstr>Verdana</vt:lpstr>
      <vt:lpstr>Tahoma</vt:lpstr>
      <vt:lpstr>Arial</vt:lpstr>
      <vt:lpstr>Wingdings 2</vt:lpstr>
      <vt:lpstr>Rubik</vt:lpstr>
      <vt:lpstr>Audiowide</vt:lpstr>
      <vt:lpstr>Big Data Security Company Onboarding by Slidesgo</vt:lpstr>
      <vt:lpstr>CASE STUDIES FROM  TEVET GRADUATE TRACER STUDIES  Presented by  Paul Gogwe,  Senior lecture at Soche Technical College</vt:lpstr>
      <vt:lpstr>PowerPoint Presentation</vt:lpstr>
      <vt:lpstr>Presentation Outline</vt:lpstr>
      <vt:lpstr>Introduction</vt:lpstr>
      <vt:lpstr>Study objectives </vt:lpstr>
      <vt:lpstr>Research Questions </vt:lpstr>
      <vt:lpstr>PowerPoint Presentation</vt:lpstr>
      <vt:lpstr>PowerPoint Presentation</vt:lpstr>
      <vt:lpstr>Discussion of Results and Findings </vt:lpstr>
      <vt:lpstr>PowerPoint Presentation</vt:lpstr>
      <vt:lpstr>PowerPoint Presentation</vt:lpstr>
      <vt:lpstr>PowerPoint Presentation</vt:lpstr>
      <vt:lpstr>PowerPoint Presentation</vt:lpstr>
      <vt:lpstr>PowerPoint Presentation</vt:lpstr>
      <vt:lpstr>A MULTICULTURAL TEAM</vt:lpstr>
      <vt:lpstr>PowerPoint Presentation</vt:lpstr>
      <vt:lpstr>PowerPoint Presentation</vt:lpstr>
      <vt:lpstr>PowerPoint Presentation</vt:lpstr>
      <vt:lpstr>PowerPoint Presentation</vt:lpstr>
      <vt:lpstr>PowerPoint Presentation</vt:lpstr>
      <vt:lpstr>PowerPoint Presentation</vt:lpstr>
      <vt:lpstr>SELF EMPLOYMENT BY ENTERPRISE SIZE</vt:lpstr>
      <vt:lpstr>Expectations Under MIP-1</vt:lpstr>
      <vt:lpstr>CONCLUSION</vt:lpstr>
      <vt:lpstr>RECOMMENDATIONS</vt:lpstr>
      <vt:lpstr>RECOMMENDATIONS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EMPLOYABILITY OF TEVET GRADUATES AS A MEASURE OF THE RELEVANCE OF TEVET TO THE NATIONAL DEVELOPMENT AGENDA</dc:title>
  <dc:creator>Patrick Mputeni</dc:creator>
  <cp:lastModifiedBy>Amos R. Malunga</cp:lastModifiedBy>
  <cp:revision>37</cp:revision>
  <dcterms:modified xsi:type="dcterms:W3CDTF">2023-04-20T08:47:19Z</dcterms:modified>
</cp:coreProperties>
</file>